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2" r:id="rId3"/>
    <p:sldId id="263" r:id="rId5"/>
    <p:sldId id="270" r:id="rId6"/>
    <p:sldId id="264" r:id="rId7"/>
    <p:sldId id="265" r:id="rId8"/>
    <p:sldId id="266" r:id="rId9"/>
    <p:sldId id="272" r:id="rId10"/>
    <p:sldId id="301" r:id="rId11"/>
    <p:sldId id="302" r:id="rId12"/>
    <p:sldId id="303" r:id="rId13"/>
    <p:sldId id="304" r:id="rId14"/>
    <p:sldId id="306" r:id="rId15"/>
    <p:sldId id="307" r:id="rId16"/>
    <p:sldId id="308" r:id="rId17"/>
    <p:sldId id="309" r:id="rId18"/>
    <p:sldId id="277" r:id="rId19"/>
    <p:sldId id="274" r:id="rId20"/>
    <p:sldId id="298" r:id="rId21"/>
    <p:sldId id="299" r:id="rId22"/>
    <p:sldId id="300" r:id="rId23"/>
    <p:sldId id="278" r:id="rId24"/>
    <p:sldId id="337" r:id="rId25"/>
    <p:sldId id="338" r:id="rId26"/>
    <p:sldId id="339" r:id="rId27"/>
    <p:sldId id="342" r:id="rId28"/>
    <p:sldId id="282" r:id="rId29"/>
    <p:sldId id="343" r:id="rId30"/>
    <p:sldId id="344" r:id="rId31"/>
    <p:sldId id="289" r:id="rId32"/>
    <p:sldId id="364" r:id="rId33"/>
    <p:sldId id="346" r:id="rId34"/>
    <p:sldId id="365" r:id="rId35"/>
    <p:sldId id="366" r:id="rId36"/>
    <p:sldId id="283" r:id="rId37"/>
    <p:sldId id="288" r:id="rId38"/>
    <p:sldId id="290" r:id="rId39"/>
    <p:sldId id="297" r:id="rId40"/>
    <p:sldId id="291" r:id="rId41"/>
    <p:sldId id="292" r:id="rId42"/>
    <p:sldId id="295" r:id="rId43"/>
    <p:sldId id="293" r:id="rId44"/>
    <p:sldId id="294" r:id="rId45"/>
    <p:sldId id="296" r:id="rId46"/>
    <p:sldId id="311" r:id="rId47"/>
    <p:sldId id="284" r:id="rId48"/>
    <p:sldId id="312" r:id="rId49"/>
    <p:sldId id="313" r:id="rId50"/>
    <p:sldId id="314" r:id="rId51"/>
    <p:sldId id="281" r:id="rId52"/>
  </p:sldIdLst>
  <p:sldSz cx="12192000" cy="6858000"/>
  <p:notesSz cx="6858000" cy="9144000"/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EEEEF0"/>
    <a:srgbClr val="FFFFFF"/>
    <a:srgbClr val="C12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tags" Target="tags/tag1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155A2-51B0-4E28-A7D2-7FD6BD49B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155A2-51B0-4E28-A7D2-7FD6BD49B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155A2-51B0-4E28-A7D2-7FD6BD49B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155A2-51B0-4E28-A7D2-7FD6BD49B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4c87492ac_0_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4c87492ac_0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4c87492ac_0_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4c87492ac_0_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4c87492ac_0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4c87492ac_0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155A2-51B0-4E28-A7D2-7FD6BD49B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155A2-51B0-4E28-A7D2-7FD6BD49B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155A2-51B0-4E28-A7D2-7FD6BD49B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4c87492a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4c87492a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4c87492ac_0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4c87492ac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155A2-51B0-4E28-A7D2-7FD6BD49B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155A2-51B0-4E28-A7D2-7FD6BD49B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155A2-51B0-4E28-A7D2-7FD6BD49B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ct val="4270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2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2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77424" y="-5282859"/>
            <a:ext cx="11397261" cy="9351598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4697430" y="3166804"/>
            <a:ext cx="4501369" cy="0"/>
          </a:xfrm>
          <a:prstGeom prst="line">
            <a:avLst/>
          </a:prstGeom>
          <a:ln w="19050">
            <a:solidFill>
              <a:srgbClr val="C12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7"/>
          <p:cNvSpPr>
            <a:spLocks noChangeArrowheads="1"/>
          </p:cNvSpPr>
          <p:nvPr/>
        </p:nvSpPr>
        <p:spPr bwMode="auto">
          <a:xfrm>
            <a:off x="3723359" y="2306974"/>
            <a:ext cx="655210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6000" b="1" spc="300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Moments</a:t>
            </a:r>
            <a:endParaRPr lang="en-US" altLang="zh-CN" sz="6000" b="1" spc="300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微软雅黑" panose="020B0503020204020204" charset="-122"/>
            </a:endParaRPr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 rot="21585350">
            <a:off x="6122035" y="4474845"/>
            <a:ext cx="18865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>
              <a:defRPr/>
            </a:pPr>
            <a:r>
              <a:rPr lang="en-US" altLang="zh-CN" b="1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Kartika" panose="02020503030404060203" pitchFamily="18" charset="0"/>
              </a:rPr>
              <a:t>Team 07</a:t>
            </a:r>
            <a:endParaRPr lang="en-US" altLang="zh-CN" b="1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Kartika" panose="02020503030404060203" pitchFamily="18" charset="0"/>
            </a:endParaRPr>
          </a:p>
          <a:p>
            <a:pPr defTabSz="1218565">
              <a:defRPr/>
            </a:pPr>
            <a:r>
              <a:rPr lang="en-US" altLang="zh-CN" b="1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Kartika" panose="02020503030404060203" pitchFamily="18" charset="0"/>
              </a:rPr>
              <a:t>Yifan Xu </a:t>
            </a:r>
            <a:endParaRPr lang="en-US" altLang="zh-CN" b="1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Kartika" panose="02020503030404060203" pitchFamily="18" charset="0"/>
            </a:endParaRPr>
          </a:p>
          <a:p>
            <a:pPr defTabSz="1218565">
              <a:defRPr/>
            </a:pPr>
            <a:r>
              <a:rPr lang="en-US" altLang="zh-CN" b="1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Kartika" panose="02020503030404060203" pitchFamily="18" charset="0"/>
              </a:rPr>
              <a:t>Wenxi Ran </a:t>
            </a:r>
            <a:endParaRPr lang="en-US" altLang="zh-CN" b="1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Kartika" panose="02020503030404060203" pitchFamily="18" charset="0"/>
            </a:endParaRPr>
          </a:p>
          <a:p>
            <a:pPr defTabSz="1218565">
              <a:defRPr/>
            </a:pPr>
            <a:r>
              <a:rPr lang="en-US" altLang="zh-CN" b="1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Kartika" panose="02020503030404060203" pitchFamily="18" charset="0"/>
              </a:rPr>
              <a:t>Chen Sun</a:t>
            </a:r>
            <a:endParaRPr lang="en-US" altLang="zh-CN" b="1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Kartika" panose="02020503030404060203" pitchFamily="18" charset="0"/>
            </a:endParaRPr>
          </a:p>
          <a:p>
            <a:pPr defTabSz="1218565">
              <a:defRPr/>
            </a:pPr>
            <a:r>
              <a:rPr lang="en-US" altLang="zh-CN" b="1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Kartika" panose="02020503030404060203" pitchFamily="18" charset="0"/>
              </a:rPr>
              <a:t>Chang Liu </a:t>
            </a:r>
            <a:endParaRPr lang="en-US" altLang="zh-CN" b="1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Kartika" panose="02020503030404060203" pitchFamily="18" charset="0"/>
            </a:endParaRPr>
          </a:p>
          <a:p>
            <a:pPr defTabSz="1218565">
              <a:defRPr/>
            </a:pPr>
            <a:r>
              <a:rPr lang="en-US" altLang="zh-CN" b="1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Kartika" panose="02020503030404060203" pitchFamily="18" charset="0"/>
              </a:rPr>
              <a:t>Wentao Shi</a:t>
            </a:r>
            <a:endParaRPr lang="en-US" altLang="zh-CN" b="1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Kartika" panose="02020503030404060203" pitchFamily="18" charset="0"/>
            </a:endParaRPr>
          </a:p>
          <a:p>
            <a:pPr defTabSz="1218565">
              <a:defRPr/>
            </a:pPr>
            <a:r>
              <a:rPr lang="en-US" altLang="zh-CN" b="1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Kartika" panose="02020503030404060203" pitchFamily="18" charset="0"/>
              </a:rPr>
              <a:t>Zhanyu Sha </a:t>
            </a:r>
            <a:endParaRPr lang="en-US" altLang="zh-CN" b="1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Kartika" panose="02020503030404060203" pitchFamily="18" charset="0"/>
            </a:endParaRPr>
          </a:p>
          <a:p>
            <a:pPr defTabSz="1218565">
              <a:defRPr/>
            </a:pPr>
            <a:endParaRPr lang="en-US" altLang="zh-CN" b="1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980934" y="-369383"/>
            <a:ext cx="5812971" cy="7311359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7"/>
          <p:cNvSpPr>
            <a:spLocks noChangeArrowheads="1"/>
          </p:cNvSpPr>
          <p:nvPr/>
        </p:nvSpPr>
        <p:spPr bwMode="auto">
          <a:xfrm>
            <a:off x="3671924" y="3152159"/>
            <a:ext cx="6552104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>
              <a:defRPr/>
            </a:pPr>
            <a:r>
              <a:rPr lang="en-US" altLang="zh-CN" sz="4000" spc="300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Design</a:t>
            </a:r>
            <a:endParaRPr lang="en-US" altLang="zh-CN" sz="4000" spc="300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C12A50"/>
                </a:solidFill>
              </a:rPr>
              <a:t>Component</a:t>
            </a:r>
            <a:endParaRPr lang="en-US" sz="4000" b="1" dirty="0">
              <a:solidFill>
                <a:srgbClr val="C12A5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7985" y="1691005"/>
            <a:ext cx="68135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rgbClr val="C00000"/>
                </a:solidFill>
              </a:rPr>
              <a:t>Mian entities: </a:t>
            </a:r>
            <a:endParaRPr lang="en-US" altLang="zh-CN" sz="28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/>
                </a:solidFill>
              </a:rPr>
              <a:t>      Visitors, Societies, Events, Web administrator</a:t>
            </a:r>
            <a:endParaRPr lang="en-US" altLang="zh-CN" sz="240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rgbClr val="C00000"/>
                </a:solidFill>
              </a:rPr>
              <a:t>Main functions: </a:t>
            </a:r>
            <a:endParaRPr lang="en-US" altLang="zh-CN" sz="240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chemeClr val="tx1"/>
                </a:solidFill>
              </a:rPr>
              <a:t>       Chartroom, 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Recommender System...</a:t>
            </a:r>
            <a:endParaRPr lang="en-US" altLang="zh-CN" sz="2400">
              <a:solidFill>
                <a:srgbClr val="C12A50"/>
              </a:solidFill>
            </a:endParaRPr>
          </a:p>
          <a:p>
            <a:endParaRPr lang="en-US" altLang="zh-CN" sz="2400">
              <a:solidFill>
                <a:srgbClr val="C12A50"/>
              </a:solidFill>
            </a:endParaRPr>
          </a:p>
        </p:txBody>
      </p:sp>
      <p:sp>
        <p:nvSpPr>
          <p:cNvPr id="7" name="圆角矩形 48"/>
          <p:cNvSpPr/>
          <p:nvPr/>
        </p:nvSpPr>
        <p:spPr>
          <a:xfrm>
            <a:off x="7136765" y="1062355"/>
            <a:ext cx="4331970" cy="30714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gradFill>
                <a:gsLst>
                  <a:gs pos="90000">
                    <a:srgbClr val="C00000"/>
                  </a:gs>
                  <a:gs pos="30000">
                    <a:srgbClr val="FF3300"/>
                  </a:gs>
                </a:gsLst>
                <a:lin ang="5400000" scaled="1"/>
              </a:gradFill>
            </a:endParaRPr>
          </a:p>
        </p:txBody>
      </p:sp>
      <p:sp>
        <p:nvSpPr>
          <p:cNvPr id="8" name="圆角矩形 48"/>
          <p:cNvSpPr/>
          <p:nvPr/>
        </p:nvSpPr>
        <p:spPr>
          <a:xfrm>
            <a:off x="7136765" y="4312920"/>
            <a:ext cx="4331970" cy="925830"/>
          </a:xfrm>
          <a:prstGeom prst="roundRect">
            <a:avLst>
              <a:gd name="adj" fmla="val 0"/>
            </a:avLst>
          </a:prstGeom>
          <a:noFill/>
          <a:ln>
            <a:solidFill>
              <a:srgbClr val="C12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gradFill>
                <a:gsLst>
                  <a:gs pos="90000">
                    <a:srgbClr val="C00000"/>
                  </a:gs>
                  <a:gs pos="30000">
                    <a:srgbClr val="FF3300"/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11870" y="4514850"/>
            <a:ext cx="13830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C12A50"/>
                </a:solidFill>
              </a:rPr>
              <a:t>Databse</a:t>
            </a:r>
            <a:endParaRPr lang="en-US" altLang="zh-CN" sz="2800" b="1">
              <a:solidFill>
                <a:srgbClr val="C12A50"/>
              </a:solidFill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9213850" y="4044950"/>
            <a:ext cx="558800" cy="469900"/>
          </a:xfrm>
          <a:prstGeom prst="down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7608570" y="1437640"/>
            <a:ext cx="3387725" cy="1383871"/>
            <a:chOff x="4904651" y="1612052"/>
            <a:chExt cx="2529636" cy="1545470"/>
          </a:xfrm>
        </p:grpSpPr>
        <p:sp>
          <p:nvSpPr>
            <p:cNvPr id="17" name="圆角矩形 44"/>
            <p:cNvSpPr/>
            <p:nvPr/>
          </p:nvSpPr>
          <p:spPr>
            <a:xfrm>
              <a:off x="4904651" y="1612052"/>
              <a:ext cx="2529636" cy="1128259"/>
            </a:xfrm>
            <a:prstGeom prst="roundRect">
              <a:avLst>
                <a:gd name="adj" fmla="val 0"/>
              </a:avLst>
            </a:prstGeom>
            <a:solidFill>
              <a:srgbClr val="E367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>
                <a:gradFill>
                  <a:gsLst>
                    <a:gs pos="90000">
                      <a:srgbClr val="C00000"/>
                    </a:gs>
                    <a:gs pos="30000">
                      <a:srgbClr val="FF330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904651" y="1612282"/>
              <a:ext cx="2529636" cy="15452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/>
              <a:r>
                <a:rPr lang="en-US" altLang="zh-CN" sz="2000" b="1" dirty="0">
                  <a:gradFill>
                    <a:gsLst>
                      <a:gs pos="8300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1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Entities:</a:t>
              </a:r>
              <a:endParaRPr lang="en-US" altLang="zh-CN" sz="2000" b="1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  <a:p>
              <a:pPr algn="l"/>
              <a:r>
                <a:rPr lang="en-US" altLang="zh-CN" sz="2000" b="1" dirty="0">
                  <a:gradFill>
                    <a:gsLst>
                      <a:gs pos="8300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1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visitors,societies,events,</a:t>
              </a:r>
              <a:endParaRPr lang="en-US" altLang="zh-CN" sz="2000" b="1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  <a:p>
              <a:pPr algn="l"/>
              <a:r>
                <a:rPr lang="en-US" altLang="zh-CN" sz="2000" b="1" dirty="0">
                  <a:gradFill>
                    <a:gsLst>
                      <a:gs pos="8300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1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web administrator</a:t>
              </a:r>
              <a:endParaRPr lang="en-US" altLang="zh-CN" sz="2000" b="1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  <a:p>
              <a:pPr algn="l"/>
              <a:endParaRPr lang="zh-CN" altLang="en-US" sz="2400" b="1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609205" y="2599690"/>
            <a:ext cx="3387725" cy="2231831"/>
            <a:chOff x="4411526" y="2236450"/>
            <a:chExt cx="2529636" cy="21678166"/>
          </a:xfrm>
        </p:grpSpPr>
        <p:sp>
          <p:nvSpPr>
            <p:cNvPr id="12" name="圆角矩形 44"/>
            <p:cNvSpPr/>
            <p:nvPr/>
          </p:nvSpPr>
          <p:spPr>
            <a:xfrm>
              <a:off x="4411526" y="2236450"/>
              <a:ext cx="2529636" cy="12807345"/>
            </a:xfrm>
            <a:prstGeom prst="roundRect">
              <a:avLst>
                <a:gd name="adj" fmla="val 0"/>
              </a:avLst>
            </a:prstGeom>
            <a:solidFill>
              <a:srgbClr val="E367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gradFill>
                  <a:gsLst>
                    <a:gs pos="90000">
                      <a:srgbClr val="C00000"/>
                    </a:gs>
                    <a:gs pos="30000">
                      <a:srgbClr val="FF330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411526" y="4492007"/>
              <a:ext cx="2529636" cy="19422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gradFill>
                    <a:gsLst>
                      <a:gs pos="8300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1"/>
                  </a:gra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Funcions</a:t>
              </a:r>
              <a:endParaRPr lang="en-US" altLang="zh-CN" sz="2000" b="1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  <a:p>
              <a:pPr algn="l"/>
              <a:r>
                <a:rPr lang="en-US" altLang="zh-CN" sz="2000" b="1">
                  <a:solidFill>
                    <a:srgbClr val="FFFFFF"/>
                  </a:solidFill>
                  <a:sym typeface="+mn-ea"/>
                </a:rPr>
                <a:t>Accounts manager, Chartroom, </a:t>
              </a:r>
              <a:r>
                <a:rPr lang="en-US" altLang="zh-CN" sz="2000" b="1">
                  <a:solidFill>
                    <a:srgbClr val="FFFFFF"/>
                  </a:solidFill>
                  <a:sym typeface="+mn-ea"/>
                </a:rPr>
                <a:t>Recommender System...</a:t>
              </a:r>
              <a:endParaRPr lang="en-US" altLang="zh-CN" sz="2000" b="1">
                <a:solidFill>
                  <a:srgbClr val="FFFFFF"/>
                </a:solidFill>
              </a:endParaRPr>
            </a:p>
            <a:p>
              <a:pPr algn="l"/>
              <a:endParaRPr lang="en-US" altLang="zh-CN" sz="2000" b="1" dirty="0">
                <a:solidFill>
                  <a:srgbClr val="FFFFF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  <a:p>
              <a:pPr algn="l"/>
              <a:endParaRPr lang="en-US" altLang="zh-CN" sz="2000" b="1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  <a:p>
              <a:pPr algn="ctr"/>
              <a:endParaRPr lang="zh-CN" altLang="en-US" sz="2400" b="1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7473950" y="1149350"/>
            <a:ext cx="1739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FFFF"/>
                </a:solidFill>
              </a:rPr>
              <a:t>HTTP WEBSITE</a:t>
            </a:r>
            <a:endParaRPr lang="en-US" altLang="zh-CN" b="1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71040" y="5238750"/>
            <a:ext cx="6564630" cy="839152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96832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rgbClr val="C12A50"/>
                </a:solidFill>
              </a:rPr>
              <a:t>Structure and Navigation</a:t>
            </a:r>
            <a:endParaRPr lang="en-US" sz="4000" b="1" dirty="0">
              <a:solidFill>
                <a:srgbClr val="C12A5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34280" y="1720850"/>
            <a:ext cx="5584190" cy="4248150"/>
          </a:xfrm>
        </p:spPr>
      </p:pic>
      <p:sp>
        <p:nvSpPr>
          <p:cNvPr id="8" name="TextBox 7"/>
          <p:cNvSpPr txBox="1"/>
          <p:nvPr/>
        </p:nvSpPr>
        <p:spPr>
          <a:xfrm>
            <a:off x="838200" y="1945640"/>
            <a:ext cx="330644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12A50"/>
                </a:solidFill>
              </a:rPr>
              <a:t>Before Log in:</a:t>
            </a:r>
            <a:endParaRPr lang="en-US" sz="2800" dirty="0">
              <a:solidFill>
                <a:srgbClr val="C12A50"/>
              </a:solidFill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800" dirty="0">
                <a:solidFill>
                  <a:srgbClr val="C12A50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  </a:t>
            </a:r>
            <a:r>
              <a:rPr lang="en-US" sz="2400" dirty="0">
                <a:solidFill>
                  <a:schemeClr val="tx1"/>
                </a:solidFill>
              </a:rPr>
              <a:t>Event, Society </a:t>
            </a:r>
            <a:endParaRPr lang="en-US" sz="2400" dirty="0">
              <a:solidFill>
                <a:srgbClr val="C12A50"/>
              </a:solidFill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2400" dirty="0">
              <a:solidFill>
                <a:srgbClr val="C12A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12A50"/>
                </a:solidFill>
              </a:rPr>
              <a:t>After Log in: </a:t>
            </a:r>
            <a:r>
              <a:rPr lang="en-US" sz="2400" dirty="0">
                <a:solidFill>
                  <a:schemeClr val="tx1"/>
                </a:solidFill>
              </a:rPr>
              <a:t>Coment,chatroom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54348" y="574481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12A50"/>
                </a:solidFill>
              </a:rPr>
              <a:t> </a:t>
            </a:r>
            <a:endParaRPr lang="en-US" dirty="0">
              <a:solidFill>
                <a:srgbClr val="C12A5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 rot="9000000">
            <a:off x="6357620" y="-6852285"/>
            <a:ext cx="6564630" cy="83915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C12A50"/>
                </a:solidFill>
              </a:rPr>
              <a:t>Use Case Diagram</a:t>
            </a:r>
            <a:endParaRPr lang="en-US" sz="4000" b="1" dirty="0">
              <a:solidFill>
                <a:srgbClr val="C12A5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71450" y="1379220"/>
            <a:ext cx="8292465" cy="484505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7990" y="2367280"/>
            <a:ext cx="5966460" cy="32270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97357" y="5784574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12A50"/>
                </a:solidFill>
              </a:rPr>
              <a:t> </a:t>
            </a:r>
            <a:endParaRPr lang="en-US" dirty="0">
              <a:solidFill>
                <a:srgbClr val="C12A5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 rot="10980000">
            <a:off x="6887845" y="-6866890"/>
            <a:ext cx="6564630" cy="83915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82765" y="3950335"/>
            <a:ext cx="687070" cy="9461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808470" y="3930015"/>
            <a:ext cx="107188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00"/>
              <a:t>Web administrator</a:t>
            </a:r>
            <a:endParaRPr lang="en-US" altLang="zh-CN" sz="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C12A50"/>
                </a:solidFill>
                <a:sym typeface="+mn-ea"/>
              </a:rPr>
              <a:t>Register and login sequence diagram</a:t>
            </a:r>
            <a:r>
              <a:rPr lang="en-US" sz="4000" b="1" dirty="0">
                <a:solidFill>
                  <a:srgbClr val="C12A50"/>
                </a:solidFill>
              </a:rPr>
              <a:t> </a:t>
            </a:r>
            <a:endParaRPr lang="en-US" sz="4000" b="1" dirty="0">
              <a:solidFill>
                <a:srgbClr val="C12A5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17904" y="1690689"/>
            <a:ext cx="6373327" cy="4218838"/>
          </a:xfrm>
        </p:spPr>
      </p:pic>
      <p:sp>
        <p:nvSpPr>
          <p:cNvPr id="4" name="矩形 3"/>
          <p:cNvSpPr/>
          <p:nvPr/>
        </p:nvSpPr>
        <p:spPr>
          <a:xfrm rot="15180000">
            <a:off x="9923145" y="-2574925"/>
            <a:ext cx="6564630" cy="83915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C12A50"/>
                </a:solidFill>
                <a:sym typeface="+mn-ea"/>
              </a:rPr>
              <a:t>Join the clubs and events sequence Diagram </a:t>
            </a:r>
            <a:endParaRPr lang="en-US" sz="4000" b="1" dirty="0">
              <a:solidFill>
                <a:srgbClr val="C12A50"/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4890" y="1825625"/>
            <a:ext cx="6980555" cy="43364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rot="4980000">
            <a:off x="-5801360" y="1464310"/>
            <a:ext cx="6564630" cy="83915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C12A50"/>
                </a:solidFill>
                <a:sym typeface="+mn-ea"/>
              </a:rPr>
              <a:t>Event Sequence Diagram</a:t>
            </a:r>
            <a:r>
              <a:rPr lang="en-US" sz="4000" b="1" dirty="0">
                <a:solidFill>
                  <a:srgbClr val="C12A50"/>
                </a:solidFill>
              </a:rPr>
              <a:t> </a:t>
            </a:r>
            <a:endParaRPr lang="en-US" sz="4000" b="1" dirty="0">
              <a:solidFill>
                <a:srgbClr val="C12A5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02009" y="1690688"/>
            <a:ext cx="6587595" cy="4351338"/>
          </a:xfrm>
        </p:spPr>
      </p:pic>
      <p:sp>
        <p:nvSpPr>
          <p:cNvPr id="4" name="矩形 3"/>
          <p:cNvSpPr/>
          <p:nvPr/>
        </p:nvSpPr>
        <p:spPr>
          <a:xfrm rot="13320000">
            <a:off x="10187305" y="-5539105"/>
            <a:ext cx="6564630" cy="83915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rot="7701936">
            <a:off x="-2685339" y="-4318238"/>
            <a:ext cx="6720556" cy="7518621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33651" y="1571765"/>
            <a:ext cx="35317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PART  03</a:t>
            </a:r>
            <a:endParaRPr lang="zh-CN" altLang="en-US" sz="6000" b="1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5" name="文本框 16"/>
          <p:cNvSpPr>
            <a:spLocks noChangeArrowheads="1"/>
          </p:cNvSpPr>
          <p:nvPr/>
        </p:nvSpPr>
        <p:spPr bwMode="auto">
          <a:xfrm>
            <a:off x="3575923" y="2679278"/>
            <a:ext cx="587946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5400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Algorithm design</a:t>
            </a:r>
            <a:endParaRPr lang="en-US" altLang="zh-CN" sz="5400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860442" y="2575127"/>
            <a:ext cx="3184848" cy="0"/>
          </a:xfrm>
          <a:prstGeom prst="line">
            <a:avLst/>
          </a:prstGeom>
          <a:ln w="19050">
            <a:solidFill>
              <a:srgbClr val="C12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922520" y="5348605"/>
            <a:ext cx="3185160" cy="461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General Functions</a:t>
            </a:r>
            <a:endParaRPr lang="zh-CN" altLang="en-US" sz="2400" b="1" dirty="0"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487680" y="455930"/>
            <a:ext cx="9327515" cy="868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4000" b="1">
                <a:solidFill>
                  <a:srgbClr val="C12A50"/>
                </a:solidFill>
                <a:latin typeface="+mj-lt"/>
                <a:ea typeface="等线" panose="02010600030101010101" charset="-122"/>
                <a:cs typeface="+mj-lt"/>
              </a:rPr>
              <a:t>Search matching algorithm</a:t>
            </a:r>
            <a:endParaRPr lang="en-US" sz="1050" b="0">
              <a:solidFill>
                <a:srgbClr val="C12A50"/>
              </a:solidFill>
              <a:latin typeface="+mj-lt"/>
              <a:cs typeface="+mj-lt"/>
            </a:endParaRPr>
          </a:p>
          <a:p>
            <a:pPr marL="266700" indent="-266700"/>
            <a:r>
              <a:rPr lang="en-US" sz="1050" b="0">
                <a:solidFill>
                  <a:srgbClr val="C12A50"/>
                </a:solidFill>
                <a:latin typeface="等线" panose="02010600030101010101" charset="-122"/>
                <a:cs typeface="Times New Roman" panose="02020603050405020304" charset="0"/>
              </a:rPr>
              <a:t> </a:t>
            </a:r>
            <a:endParaRPr lang="en-US" altLang="en-US" sz="1050" b="0">
              <a:solidFill>
                <a:srgbClr val="C12A50"/>
              </a:solidFill>
              <a:latin typeface="等线" panose="02010600030101010101" charset="-122"/>
              <a:cs typeface="Times New Roman" panose="02020603050405020304" charset="0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963295" y="2429510"/>
            <a:ext cx="5852795" cy="42144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95325" y="1323975"/>
            <a:ext cx="598614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rgbClr val="C12A50"/>
                </a:solidFill>
                <a:sym typeface="+mn-ea"/>
              </a:rPr>
              <a:t>Description</a:t>
            </a:r>
            <a:endParaRPr lang="en-US" altLang="zh-CN" sz="2800">
              <a:solidFill>
                <a:srgbClr val="C12A50"/>
              </a:solidFill>
              <a:sym typeface="+mn-ea"/>
            </a:endParaRPr>
          </a:p>
          <a:p>
            <a:r>
              <a:rPr lang="en-US" altLang="zh-CN" sz="2400">
                <a:solidFill>
                  <a:srgbClr val="C12A50"/>
                </a:solidFill>
              </a:rPr>
              <a:t>      Match the string and the search content.</a:t>
            </a:r>
            <a:endParaRPr lang="en-US" altLang="zh-CN" sz="2400">
              <a:solidFill>
                <a:srgbClr val="C12A5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 rot="15300000">
            <a:off x="8133080" y="-2696210"/>
            <a:ext cx="6564630" cy="83915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" name="文本框 100"/>
          <p:cNvSpPr txBox="1"/>
          <p:nvPr/>
        </p:nvSpPr>
        <p:spPr>
          <a:xfrm>
            <a:off x="499110" y="480695"/>
            <a:ext cx="9055100" cy="868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4000" b="1">
                <a:solidFill>
                  <a:srgbClr val="C12A50"/>
                </a:solidFill>
                <a:latin typeface="+mj-lt"/>
                <a:ea typeface="等线" panose="02010600030101010101" charset="-122"/>
                <a:cs typeface="+mj-lt"/>
              </a:rPr>
              <a:t>Label and event matching</a:t>
            </a:r>
            <a:endParaRPr lang="en-US" sz="1050" b="0">
              <a:solidFill>
                <a:srgbClr val="C12A50"/>
              </a:solidFill>
              <a:latin typeface="+mj-lt"/>
              <a:cs typeface="+mj-lt"/>
            </a:endParaRPr>
          </a:p>
          <a:p>
            <a:pPr marL="266700" indent="-266700"/>
            <a:r>
              <a:rPr lang="en-US" sz="1050" b="0">
                <a:solidFill>
                  <a:srgbClr val="C12A50"/>
                </a:solidFill>
                <a:latin typeface="等线" panose="02010600030101010101" charset="-122"/>
                <a:cs typeface="Times New Roman" panose="02020603050405020304" charset="0"/>
              </a:rPr>
              <a:t> </a:t>
            </a:r>
            <a:endParaRPr lang="en-US" altLang="en-US" sz="1050" b="0">
              <a:solidFill>
                <a:srgbClr val="C12A50"/>
              </a:solidFill>
              <a:latin typeface="等线" panose="02010600030101010101" charset="-122"/>
              <a:cs typeface="Times New Roman" panose="02020603050405020304" charset="0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5067300" y="1314450"/>
            <a:ext cx="6299200" cy="4229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59130" y="1606550"/>
            <a:ext cx="3971290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rgbClr val="C12A50"/>
                </a:solidFill>
              </a:rPr>
              <a:t>Description</a:t>
            </a:r>
            <a:endParaRPr lang="en-US" altLang="zh-CN" sz="2800">
              <a:solidFill>
                <a:srgbClr val="C12A5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>
                <a:solidFill>
                  <a:schemeClr val="tx1"/>
                </a:solidFill>
              </a:rPr>
              <a:t>Give each club and event a label and match serch content with label.</a:t>
            </a:r>
            <a:endParaRPr lang="en-US" altLang="zh-CN" sz="240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 rot="2760000">
            <a:off x="-1604010" y="4157980"/>
            <a:ext cx="6564630" cy="83915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" name="文本框 103"/>
          <p:cNvSpPr txBox="1"/>
          <p:nvPr/>
        </p:nvSpPr>
        <p:spPr>
          <a:xfrm>
            <a:off x="3556000" y="3868420"/>
            <a:ext cx="5080000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en-US" sz="1050" b="0">
                <a:latin typeface="Times New Roman" panose="02020603050405020304" charset="0"/>
                <a:ea typeface="等线" panose="02010600030101010101" charset="-122"/>
              </a:rPr>
              <a:t> </a:t>
            </a:r>
            <a:endParaRPr lang="zh-CN" altLang="en-US"/>
          </a:p>
        </p:txBody>
      </p:sp>
      <p:sp>
        <p:nvSpPr>
          <p:cNvPr id="102" name="文本框 101"/>
          <p:cNvSpPr txBox="1"/>
          <p:nvPr/>
        </p:nvSpPr>
        <p:spPr>
          <a:xfrm>
            <a:off x="923290" y="473710"/>
            <a:ext cx="7787640" cy="11372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66700" indent="-266700"/>
            <a:r>
              <a:rPr lang="en-US" sz="4000" b="1">
                <a:solidFill>
                  <a:srgbClr val="C12A50"/>
                </a:solidFill>
                <a:latin typeface="+mj-lt"/>
                <a:ea typeface="等线" panose="02010600030101010101" charset="-122"/>
                <a:cs typeface="+mj-lt"/>
              </a:rPr>
              <a:t>User-based collaborative filtering</a:t>
            </a:r>
            <a:endParaRPr lang="en-US" sz="1050" b="1">
              <a:solidFill>
                <a:srgbClr val="C12A50"/>
              </a:solidFill>
              <a:latin typeface="+mj-lt"/>
              <a:ea typeface="等线" panose="02010600030101010101" charset="-122"/>
              <a:cs typeface="+mj-lt"/>
            </a:endParaRPr>
          </a:p>
          <a:p>
            <a:endParaRPr lang="en-US" altLang="en-US" sz="2800" b="1">
              <a:solidFill>
                <a:srgbClr val="C12A50"/>
              </a:solidFill>
              <a:latin typeface="+mj-lt"/>
              <a:ea typeface="等线" panose="02010600030101010101" charset="-122"/>
              <a:cs typeface="+mj-lt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5810250" y="1913255"/>
            <a:ext cx="4335145" cy="8451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5806440" y="3479800"/>
            <a:ext cx="4197350" cy="8026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5806440" y="5012055"/>
            <a:ext cx="4265930" cy="1055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749935" y="2394585"/>
            <a:ext cx="5374640" cy="2922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C12A50"/>
                </a:solidFill>
                <a:latin typeface="+mj-lt"/>
                <a:ea typeface="等线" panose="02010600030101010101" charset="-122"/>
                <a:cs typeface="+mj-lt"/>
                <a:sym typeface="+mn-ea"/>
              </a:rPr>
              <a:t>Method steps</a:t>
            </a:r>
            <a:r>
              <a:rPr lang="zh-CN" sz="2800">
                <a:solidFill>
                  <a:srgbClr val="C12A50"/>
                </a:solidFill>
                <a:latin typeface="+mj-lt"/>
                <a:ea typeface="等线" panose="02010600030101010101" charset="-122"/>
                <a:cs typeface="+mj-lt"/>
                <a:sym typeface="+mn-ea"/>
              </a:rPr>
              <a:t>：</a:t>
            </a:r>
            <a:endParaRPr lang="en-US" sz="2800">
              <a:solidFill>
                <a:srgbClr val="C12A50"/>
              </a:solidFill>
              <a:latin typeface="+mj-lt"/>
              <a:ea typeface="等线" panose="02010600030101010101" charset="-122"/>
              <a:cs typeface="+mj-lt"/>
              <a:sym typeface="+mn-ea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+mj-lt"/>
                <a:ea typeface="等线" panose="02010600030101010101" charset="-122"/>
                <a:cs typeface="+mj-lt"/>
                <a:sym typeface="+mn-ea"/>
              </a:rPr>
              <a:t>Collect user informationNearest neighbour search (NNS)</a:t>
            </a:r>
            <a:endParaRPr lang="en-US" sz="2800">
              <a:solidFill>
                <a:srgbClr val="C12A50"/>
              </a:solidFill>
              <a:latin typeface="+mj-lt"/>
              <a:ea typeface="等线" panose="02010600030101010101" charset="-122"/>
              <a:cs typeface="+mj-lt"/>
              <a:sym typeface="+mn-ea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C12A50"/>
                </a:solidFill>
                <a:latin typeface="+mj-lt"/>
                <a:ea typeface="等线" panose="02010600030101010101" charset="-122"/>
                <a:cs typeface="+mj-lt"/>
              </a:rPr>
              <a:t>The function of similarity:</a:t>
            </a:r>
            <a:endParaRPr lang="en-US" altLang="en-US" sz="2800">
              <a:solidFill>
                <a:srgbClr val="C12A50"/>
              </a:solidFill>
              <a:latin typeface="+mj-lt"/>
              <a:ea typeface="等线" panose="02010600030101010101" charset="-122"/>
              <a:cs typeface="+mj-lt"/>
            </a:endParaRPr>
          </a:p>
          <a:p>
            <a:endParaRPr lang="en-US" altLang="en-US" sz="2800">
              <a:solidFill>
                <a:srgbClr val="C12A50"/>
              </a:solidFill>
              <a:latin typeface="+mj-lt"/>
              <a:ea typeface="等线" panose="02010600030101010101" charset="-122"/>
              <a:cs typeface="+mj-lt"/>
            </a:endParaRPr>
          </a:p>
        </p:txBody>
      </p:sp>
      <p:sp>
        <p:nvSpPr>
          <p:cNvPr id="5" name="矩形 4"/>
          <p:cNvSpPr/>
          <p:nvPr/>
        </p:nvSpPr>
        <p:spPr>
          <a:xfrm rot="360000">
            <a:off x="-1105535" y="5332095"/>
            <a:ext cx="6564630" cy="83915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694680" y="1466850"/>
            <a:ext cx="44215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GB" altLang="zh-CN" sz="2800">
                <a:solidFill>
                  <a:srgbClr val="C00000"/>
                </a:solidFill>
              </a:rPr>
              <a:t>Person correlation coefficient</a:t>
            </a:r>
            <a:endParaRPr lang="en-GB" altLang="zh-CN" sz="280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94680" y="3002915"/>
            <a:ext cx="48533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zh-CN" sz="2800">
                <a:solidFill>
                  <a:srgbClr val="C00000"/>
                </a:solidFill>
              </a:rPr>
              <a:t>Cosine-based Similarty</a:t>
            </a:r>
            <a:endParaRPr lang="en-GB" altLang="zh-CN" sz="280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94680" y="4490085"/>
            <a:ext cx="3932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GB" altLang="zh-CN" sz="2800">
                <a:solidFill>
                  <a:srgbClr val="C00000"/>
                </a:solidFill>
              </a:rPr>
              <a:t>Adjusted Cosine Similarity</a:t>
            </a:r>
            <a:endParaRPr lang="en-GB" altLang="zh-CN" sz="28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178050" y="128905"/>
            <a:ext cx="5767705" cy="645287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787011" y="4813919"/>
            <a:ext cx="2887329" cy="1621195"/>
            <a:chOff x="2473571" y="4778209"/>
            <a:chExt cx="2887329" cy="1621195"/>
          </a:xfrm>
        </p:grpSpPr>
        <p:sp>
          <p:nvSpPr>
            <p:cNvPr id="3" name="文本框 2"/>
            <p:cNvSpPr txBox="1"/>
            <p:nvPr/>
          </p:nvSpPr>
          <p:spPr>
            <a:xfrm>
              <a:off x="2473571" y="5476074"/>
              <a:ext cx="28873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b="1" dirty="0">
                  <a:solidFill>
                    <a:srgbClr val="98BB52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Overview</a:t>
              </a:r>
              <a:endParaRPr lang="zh-CN" altLang="en-US" sz="5400" b="1" dirty="0">
                <a:solidFill>
                  <a:srgbClr val="98BB52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824325" y="4778209"/>
              <a:ext cx="1847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5400" b="1" dirty="0">
                <a:solidFill>
                  <a:srgbClr val="98BB52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512820" y="324041"/>
            <a:ext cx="4627245" cy="4426786"/>
            <a:chOff x="9711" y="2295"/>
            <a:chExt cx="7287" cy="6971"/>
          </a:xfrm>
        </p:grpSpPr>
        <p:sp>
          <p:nvSpPr>
            <p:cNvPr id="10" name="文本框 16"/>
            <p:cNvSpPr>
              <a:spLocks noChangeArrowheads="1"/>
            </p:cNvSpPr>
            <p:nvPr/>
          </p:nvSpPr>
          <p:spPr bwMode="auto">
            <a:xfrm>
              <a:off x="11310" y="4436"/>
              <a:ext cx="3544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rgbClr val="C12A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+mn-ea"/>
                </a:rPr>
                <a:t>Architecture</a:t>
              </a:r>
              <a:endParaRPr lang="zh-CN" altLang="en-US" sz="2800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11371" y="6145"/>
              <a:ext cx="810" cy="1067"/>
              <a:chOff x="8402777" y="2488110"/>
              <a:chExt cx="514305" cy="677594"/>
            </a:xfrm>
          </p:grpSpPr>
          <p:sp>
            <p:nvSpPr>
              <p:cNvPr id="12" name="文本框 18"/>
              <p:cNvSpPr>
                <a:spLocks noChangeArrowheads="1"/>
              </p:cNvSpPr>
              <p:nvPr/>
            </p:nvSpPr>
            <p:spPr bwMode="auto">
              <a:xfrm>
                <a:off x="8402777" y="2488110"/>
                <a:ext cx="514305" cy="370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CN" sz="2800" dirty="0">
                    <a:solidFill>
                      <a:srgbClr val="C12A50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sym typeface="+mn-ea"/>
                  </a:rPr>
                  <a:t>Algorithm design</a:t>
                </a:r>
                <a:endParaRPr lang="zh-CN" altLang="en-US" sz="2800" dirty="0">
                  <a:solidFill>
                    <a:srgbClr val="C12A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21" name="文本框 16"/>
              <p:cNvSpPr>
                <a:spLocks noChangeArrowheads="1"/>
              </p:cNvSpPr>
              <p:nvPr/>
            </p:nvSpPr>
            <p:spPr bwMode="auto">
              <a:xfrm>
                <a:off x="8441644" y="2857927"/>
                <a:ext cx="18473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 sz="1400" dirty="0">
                  <a:solidFill>
                    <a:srgbClr val="E3676A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11310" y="7795"/>
              <a:ext cx="953" cy="1099"/>
              <a:chOff x="8402777" y="3927237"/>
              <a:chExt cx="604990" cy="697775"/>
            </a:xfrm>
          </p:grpSpPr>
          <p:sp>
            <p:nvSpPr>
              <p:cNvPr id="11" name="文本框 17"/>
              <p:cNvSpPr>
                <a:spLocks noChangeArrowheads="1"/>
              </p:cNvSpPr>
              <p:nvPr/>
            </p:nvSpPr>
            <p:spPr bwMode="auto">
              <a:xfrm>
                <a:off x="8402777" y="3927237"/>
                <a:ext cx="604990" cy="6897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CN" sz="2800" dirty="0">
                    <a:solidFill>
                      <a:srgbClr val="C12A50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sym typeface="+mn-ea"/>
                  </a:rPr>
                  <a:t>Database Design</a:t>
                </a:r>
                <a:endParaRPr lang="zh-CN" altLang="en-US" sz="2800" dirty="0">
                  <a:solidFill>
                    <a:srgbClr val="C12A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22" name="文本框 16"/>
              <p:cNvSpPr>
                <a:spLocks noChangeArrowheads="1"/>
              </p:cNvSpPr>
              <p:nvPr/>
            </p:nvSpPr>
            <p:spPr bwMode="auto">
              <a:xfrm>
                <a:off x="8441644" y="4317235"/>
                <a:ext cx="18473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 sz="1400" dirty="0">
                  <a:solidFill>
                    <a:srgbClr val="E3676A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1310" y="2853"/>
              <a:ext cx="5688" cy="15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rgbClr val="C12A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Project Adjustments</a:t>
              </a:r>
              <a:endParaRPr lang="en-US" altLang="zh-CN" sz="2800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  <a:p>
              <a:endParaRPr lang="en-US" altLang="zh-CN" sz="2800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711" y="3954"/>
              <a:ext cx="1748" cy="17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6"/>
            <p:cNvSpPr>
              <a:spLocks noChangeArrowheads="1"/>
            </p:cNvSpPr>
            <p:nvPr/>
          </p:nvSpPr>
          <p:spPr bwMode="auto">
            <a:xfrm>
              <a:off x="10126" y="4397"/>
              <a:ext cx="952" cy="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p>
              <a:r>
                <a:rPr lang="en-US" altLang="zh-CN" sz="2800" dirty="0">
                  <a:solidFill>
                    <a:srgbClr val="C12A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02</a:t>
              </a:r>
              <a:endParaRPr lang="zh-CN" altLang="en-US" sz="2800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9739" y="2295"/>
              <a:ext cx="1748" cy="17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6"/>
            <p:cNvSpPr>
              <a:spLocks noChangeArrowheads="1"/>
            </p:cNvSpPr>
            <p:nvPr/>
          </p:nvSpPr>
          <p:spPr bwMode="auto">
            <a:xfrm>
              <a:off x="10135" y="2700"/>
              <a:ext cx="952" cy="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p>
              <a:r>
                <a:rPr lang="en-US" altLang="zh-CN" sz="2800" dirty="0">
                  <a:solidFill>
                    <a:srgbClr val="C12A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01</a:t>
              </a:r>
              <a:endParaRPr lang="zh-CN" altLang="en-US" sz="2800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722" y="5762"/>
              <a:ext cx="1748" cy="17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722" y="7555"/>
              <a:ext cx="1748" cy="17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文本框 16"/>
            <p:cNvSpPr>
              <a:spLocks noChangeArrowheads="1"/>
            </p:cNvSpPr>
            <p:nvPr/>
          </p:nvSpPr>
          <p:spPr bwMode="auto">
            <a:xfrm>
              <a:off x="10137" y="6179"/>
              <a:ext cx="952" cy="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p>
              <a:r>
                <a:rPr lang="en-US" altLang="zh-CN" sz="2800" dirty="0">
                  <a:solidFill>
                    <a:srgbClr val="C12A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03</a:t>
              </a:r>
              <a:endParaRPr lang="zh-CN" altLang="en-US" sz="2800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7" name="文本框 16"/>
            <p:cNvSpPr>
              <a:spLocks noChangeArrowheads="1"/>
            </p:cNvSpPr>
            <p:nvPr/>
          </p:nvSpPr>
          <p:spPr bwMode="auto">
            <a:xfrm>
              <a:off x="10118" y="7959"/>
              <a:ext cx="952" cy="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p>
              <a:r>
                <a:rPr lang="en-US" altLang="zh-CN" sz="2800" dirty="0">
                  <a:solidFill>
                    <a:srgbClr val="C12A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04</a:t>
              </a:r>
              <a:endParaRPr lang="zh-CN" altLang="en-US" sz="2800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642225" y="2525586"/>
            <a:ext cx="11585444" cy="4190555"/>
            <a:chOff x="9711" y="2295"/>
            <a:chExt cx="18245" cy="6599"/>
          </a:xfrm>
        </p:grpSpPr>
        <p:sp>
          <p:nvSpPr>
            <p:cNvPr id="34" name="文本框 16"/>
            <p:cNvSpPr>
              <a:spLocks noChangeArrowheads="1"/>
            </p:cNvSpPr>
            <p:nvPr/>
          </p:nvSpPr>
          <p:spPr bwMode="auto">
            <a:xfrm>
              <a:off x="11310" y="4436"/>
              <a:ext cx="2893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p>
              <a:pPr algn="l"/>
              <a:r>
                <a:rPr lang="en-US" altLang="zh-CN" sz="2800" dirty="0">
                  <a:solidFill>
                    <a:srgbClr val="C12A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+mn-ea"/>
                </a:rPr>
                <a:t>UI Design</a:t>
              </a:r>
              <a:endParaRPr lang="zh-CN" altLang="en-US" sz="2800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1371" y="6145"/>
              <a:ext cx="16585" cy="1118"/>
              <a:chOff x="8402777" y="2488110"/>
              <a:chExt cx="10530423" cy="710297"/>
            </a:xfrm>
          </p:grpSpPr>
          <p:sp>
            <p:nvSpPr>
              <p:cNvPr id="36" name="文本框 18"/>
              <p:cNvSpPr>
                <a:spLocks noChangeArrowheads="1"/>
              </p:cNvSpPr>
              <p:nvPr/>
            </p:nvSpPr>
            <p:spPr bwMode="auto">
              <a:xfrm>
                <a:off x="8402777" y="2488110"/>
                <a:ext cx="10530423" cy="7102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p>
                <a:pPr algn="l"/>
                <a:r>
                  <a:rPr lang="en-US" altLang="zh-CN" sz="2800" dirty="0">
                    <a:solidFill>
                      <a:srgbClr val="C12A50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sym typeface="+mn-ea"/>
                  </a:rPr>
                  <a:t>Review Plan</a:t>
                </a:r>
                <a:endParaRPr lang="zh-CN" altLang="en-US" sz="2800" dirty="0">
                  <a:solidFill>
                    <a:srgbClr val="C12A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37" name="文本框 16"/>
              <p:cNvSpPr>
                <a:spLocks noChangeArrowheads="1"/>
              </p:cNvSpPr>
              <p:nvPr/>
            </p:nvSpPr>
            <p:spPr bwMode="auto">
              <a:xfrm>
                <a:off x="8441644" y="2857927"/>
                <a:ext cx="18473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p>
                <a:endParaRPr lang="zh-CN" altLang="en-US" sz="1400" dirty="0">
                  <a:solidFill>
                    <a:srgbClr val="E3676A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</p:grpSp>
        <p:sp>
          <p:nvSpPr>
            <p:cNvPr id="42" name="文本框 16"/>
            <p:cNvSpPr>
              <a:spLocks noChangeArrowheads="1"/>
            </p:cNvSpPr>
            <p:nvPr/>
          </p:nvSpPr>
          <p:spPr bwMode="auto">
            <a:xfrm>
              <a:off x="11371" y="8409"/>
              <a:ext cx="291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p>
              <a:endParaRPr lang="zh-CN" altLang="en-US" sz="1400" dirty="0">
                <a:solidFill>
                  <a:srgbClr val="E3676A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1310" y="2853"/>
              <a:ext cx="5074" cy="82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/>
              <a:r>
                <a:rPr lang="en-US" altLang="zh-CN" sz="2800" dirty="0">
                  <a:solidFill>
                    <a:srgbClr val="C12A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+mn-ea"/>
                </a:rPr>
                <a:t>Evaluation Design</a:t>
              </a:r>
              <a:endParaRPr lang="en-US" altLang="zh-CN" sz="2800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9711" y="3954"/>
              <a:ext cx="1748" cy="17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文本框 16"/>
            <p:cNvSpPr>
              <a:spLocks noChangeArrowheads="1"/>
            </p:cNvSpPr>
            <p:nvPr/>
          </p:nvSpPr>
          <p:spPr bwMode="auto">
            <a:xfrm>
              <a:off x="10126" y="4397"/>
              <a:ext cx="944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p>
              <a:r>
                <a:rPr lang="en-US" altLang="zh-CN" sz="2800" dirty="0">
                  <a:solidFill>
                    <a:srgbClr val="C12A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06</a:t>
              </a:r>
              <a:endParaRPr lang="zh-CN" altLang="en-US" sz="2800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9739" y="2295"/>
              <a:ext cx="1748" cy="17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文本框 16"/>
            <p:cNvSpPr>
              <a:spLocks noChangeArrowheads="1"/>
            </p:cNvSpPr>
            <p:nvPr/>
          </p:nvSpPr>
          <p:spPr bwMode="auto">
            <a:xfrm>
              <a:off x="10135" y="2700"/>
              <a:ext cx="944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p>
              <a:r>
                <a:rPr lang="en-US" altLang="zh-CN" sz="2800" dirty="0">
                  <a:solidFill>
                    <a:srgbClr val="C12A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05</a:t>
              </a:r>
              <a:endParaRPr lang="zh-CN" altLang="en-US" sz="2800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9722" y="5762"/>
              <a:ext cx="1748" cy="17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文本框 16"/>
            <p:cNvSpPr>
              <a:spLocks noChangeArrowheads="1"/>
            </p:cNvSpPr>
            <p:nvPr/>
          </p:nvSpPr>
          <p:spPr bwMode="auto">
            <a:xfrm>
              <a:off x="10137" y="6179"/>
              <a:ext cx="944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p>
              <a:r>
                <a:rPr lang="en-US" altLang="zh-CN" sz="2800" dirty="0">
                  <a:solidFill>
                    <a:srgbClr val="C12A50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07</a:t>
              </a:r>
              <a:endParaRPr lang="zh-CN" altLang="en-US" sz="2800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" name="文本框 104"/>
          <p:cNvSpPr txBox="1"/>
          <p:nvPr/>
        </p:nvSpPr>
        <p:spPr>
          <a:xfrm>
            <a:off x="975360" y="501015"/>
            <a:ext cx="945007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4000" b="1">
                <a:solidFill>
                  <a:srgbClr val="C12A50"/>
                </a:solidFill>
                <a:latin typeface="+mj-lt"/>
                <a:ea typeface="等线" panose="02010600030101010101" charset="-122"/>
                <a:cs typeface="+mj-lt"/>
              </a:rPr>
              <a:t>Trending association algorithm</a:t>
            </a:r>
            <a:endParaRPr lang="en-US" altLang="en-US" sz="4000" b="1">
              <a:solidFill>
                <a:srgbClr val="C12A50"/>
              </a:solidFill>
              <a:latin typeface="+mj-lt"/>
              <a:ea typeface="等线" panose="02010600030101010101" charset="-122"/>
              <a:cs typeface="+mj-lt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975360" y="1475105"/>
            <a:ext cx="8364855" cy="577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4406900" y="3320415"/>
            <a:ext cx="5080000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050" b="0" i="1">
                <a:latin typeface="等线" panose="02010600030101010101" charset="-122"/>
                <a:cs typeface="Times New Roman" panose="02020603050405020304" charset="0"/>
              </a:rPr>
              <a:t> </a:t>
            </a:r>
            <a:r>
              <a:rPr lang="en-US" sz="1050" b="0">
                <a:latin typeface="等线" panose="02010600030101010101" charset="-122"/>
                <a:cs typeface="Times New Roman" panose="02020603050405020304" charset="0"/>
              </a:rPr>
              <a:t>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75360" y="2426335"/>
            <a:ext cx="10981055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b="0">
                <a:latin typeface="等线" panose="02010600030101010101" charset="-122"/>
                <a:cs typeface="Times New Roman" panose="02020603050405020304" charset="0"/>
              </a:rPr>
              <a:t>for(i=1;i&lt;=sum(association);i++)	{		for(j=1;j&lt;=5;j++)		{			number[i]=exec(“SELECT number FROM search WHERE search_date=date-i”);		}		weight[i]= 5*number[1]+4*number[2]+3*number[3]+2*number[4]+number[5]		insertItem(weight[i])	</a:t>
            </a:r>
            <a:endParaRPr lang="zh-CN" b="0">
              <a:ea typeface="等线" panose="02010600030101010101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等线" panose="02010600030101010101" charset="-122"/>
                <a:cs typeface="Times New Roman" panose="02020603050405020304" charset="0"/>
              </a:rPr>
              <a:t>	}	for(int k=1;k&lt;=10;k++)	{		top[k]=removeMax()	}}</a:t>
            </a:r>
            <a:r>
              <a:rPr lang="en-US" sz="2800" b="0">
                <a:latin typeface="等线" panose="02010600030101010101" charset="-122"/>
                <a:cs typeface="Times New Roman" panose="02020603050405020304" charset="0"/>
              </a:rPr>
              <a:t> </a:t>
            </a:r>
            <a:endParaRPr lang="zh-CN" altLang="en-US" sz="2800"/>
          </a:p>
        </p:txBody>
      </p:sp>
      <p:sp>
        <p:nvSpPr>
          <p:cNvPr id="2" name="矩形 1"/>
          <p:cNvSpPr/>
          <p:nvPr/>
        </p:nvSpPr>
        <p:spPr>
          <a:xfrm>
            <a:off x="3860800" y="5292725"/>
            <a:ext cx="6564630" cy="83915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30132" y="3147823"/>
            <a:ext cx="35317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PART  04</a:t>
            </a:r>
            <a:endParaRPr lang="zh-CN" altLang="en-US" sz="6000" b="1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5" name="文本框 16"/>
          <p:cNvSpPr>
            <a:spLocks noChangeArrowheads="1"/>
          </p:cNvSpPr>
          <p:nvPr/>
        </p:nvSpPr>
        <p:spPr bwMode="auto">
          <a:xfrm>
            <a:off x="3412398" y="4250903"/>
            <a:ext cx="570928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5400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Database Design</a:t>
            </a:r>
            <a:endParaRPr lang="en-US" altLang="zh-CN" sz="5400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456923" y="4151185"/>
            <a:ext cx="3184848" cy="0"/>
          </a:xfrm>
          <a:prstGeom prst="line">
            <a:avLst/>
          </a:prstGeom>
          <a:ln w="19050">
            <a:solidFill>
              <a:srgbClr val="C12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10800000">
            <a:off x="3309257" y="-4175836"/>
            <a:ext cx="5812971" cy="7311359"/>
          </a:xfrm>
          <a:prstGeom prst="rect">
            <a:avLst/>
          </a:prstGeom>
          <a:blipFill dpi="0" rotWithShape="1">
            <a:blip r:embed="rId1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95" y="378460"/>
            <a:ext cx="9189085" cy="6497320"/>
          </a:xfrm>
        </p:spPr>
      </p:pic>
      <p:sp>
        <p:nvSpPr>
          <p:cNvPr id="3" name="矩形 2"/>
          <p:cNvSpPr/>
          <p:nvPr/>
        </p:nvSpPr>
        <p:spPr>
          <a:xfrm rot="3060000">
            <a:off x="-4989830" y="3896360"/>
            <a:ext cx="6564630" cy="83915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C12A50"/>
                </a:solidFill>
              </a:rPr>
              <a:t>Entity-relationship diagram </a:t>
            </a:r>
            <a:br>
              <a:rPr lang="zh-CN" altLang="zh-CN" dirty="0">
                <a:solidFill>
                  <a:srgbClr val="C12A50"/>
                </a:solidFill>
              </a:rPr>
            </a:br>
            <a:endParaRPr lang="zh-CN" altLang="zh-CN" dirty="0">
              <a:solidFill>
                <a:srgbClr val="C12A5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0" y="-79469"/>
            <a:ext cx="8229600" cy="1143000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C12A50"/>
                </a:solidFill>
              </a:rPr>
              <a:t>logical table structure</a:t>
            </a:r>
            <a:endParaRPr lang="en-US" altLang="zh-CN" sz="4000" b="1" dirty="0">
              <a:solidFill>
                <a:srgbClr val="C12A50"/>
              </a:solidFill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1775520" y="883812"/>
          <a:ext cx="8640445" cy="5549265"/>
        </p:xfrm>
        <a:graphic>
          <a:graphicData uri="http://schemas.openxmlformats.org/drawingml/2006/table">
            <a:tbl>
              <a:tblPr firstRow="1" firstCol="1" bandRow="1"/>
              <a:tblGrid>
                <a:gridCol w="8640445"/>
              </a:tblGrid>
              <a:tr h="4267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User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ID,user_login,user_pass,user_email,user_registered,display_name,profile_name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)</a:t>
                      </a:r>
                      <a:endParaRPr lang="zh-CN" sz="1400" dirty="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Primary Key 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ID</a:t>
                      </a:r>
                      <a:endParaRPr lang="zh-CN" sz="1400" dirty="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51665" marR="516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Usermeta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(</a:t>
                      </a:r>
                      <a:r>
                        <a:rPr lang="en-US" sz="14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umeta_id,user_id,meta_key,meta_value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)</a:t>
                      </a:r>
                      <a:endParaRPr lang="zh-CN" sz="1400" dirty="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Primary Key 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umeta_id</a:t>
                      </a:r>
                      <a:endParaRPr lang="zh-CN" sz="1400" dirty="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Foreign Key </a:t>
                      </a:r>
                      <a:r>
                        <a:rPr lang="en-US" sz="14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user_id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 references 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user(ID)</a:t>
                      </a:r>
                      <a:endParaRPr lang="zh-CN" sz="1400" dirty="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51665" marR="516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Association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(</a:t>
                      </a:r>
                      <a:r>
                        <a:rPr lang="en-US" sz="14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association_ID,association_name,memberNum,association_description,chatroom_ID,is_department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)</a:t>
                      </a:r>
                      <a:endParaRPr lang="zh-CN" sz="140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Primary Key </a:t>
                      </a:r>
                      <a:r>
                        <a:rPr lang="en-US" sz="14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association_ID</a:t>
                      </a:r>
                      <a:endParaRPr lang="zh-CN" sz="140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Foreign Key </a:t>
                      </a:r>
                      <a:r>
                        <a:rPr lang="en-US" sz="14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chatroom_ID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references </a:t>
                      </a:r>
                      <a:r>
                        <a:rPr lang="en-US" sz="14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user(ID)</a:t>
                      </a:r>
                      <a:endParaRPr lang="zh-CN" sz="140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51665" marR="516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Association_touser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touser_ID,association_ID,chatroom_ID,user_ID,user_level,user_sendLastTime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)</a:t>
                      </a:r>
                      <a:endParaRPr lang="zh-CN" sz="1400" dirty="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Primary Key 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t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ouser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_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ID</a:t>
                      </a:r>
                      <a:endParaRPr lang="zh-CN" sz="1400" dirty="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Foreign Key </a:t>
                      </a:r>
                      <a:r>
                        <a:rPr lang="en-US" sz="14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user_ID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references 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user(ID)</a:t>
                      </a:r>
                      <a:endParaRPr lang="zh-CN" sz="1400" dirty="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51665" marR="516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Event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(</a:t>
                      </a:r>
                      <a:r>
                        <a:rPr lang="en-US" sz="14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event_ID,event_name,event_date,event_description,association_ID,association_name,event_status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)</a:t>
                      </a:r>
                      <a:endParaRPr lang="zh-CN" sz="140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Primary Key </a:t>
                      </a:r>
                      <a:r>
                        <a:rPr lang="en-US" sz="14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event_ID</a:t>
                      </a:r>
                      <a:endParaRPr lang="zh-CN" sz="140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Foreign Key </a:t>
                      </a:r>
                      <a:r>
                        <a:rPr lang="en-US" sz="14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association_ID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references </a:t>
                      </a:r>
                      <a:r>
                        <a:rPr lang="en-US" sz="14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 association(association_ID)</a:t>
                      </a:r>
                      <a:endParaRPr lang="zh-CN" sz="140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51665" marR="516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Eventmeta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(</a:t>
                      </a:r>
                      <a:r>
                        <a:rPr lang="en-US" sz="14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eventmeta_ID,event_ID,meta_key,meta_value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)</a:t>
                      </a:r>
                      <a:endParaRPr lang="zh-CN" sz="140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Primary Key </a:t>
                      </a:r>
                      <a:r>
                        <a:rPr lang="en-US" sz="14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eventmeta_ID</a:t>
                      </a:r>
                      <a:endParaRPr lang="zh-CN" sz="140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Foreign Key  references </a:t>
                      </a:r>
                      <a:r>
                        <a:rPr lang="en-US" sz="14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event(event_ID)</a:t>
                      </a:r>
                      <a:endParaRPr lang="zh-CN" sz="140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51665" marR="516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01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Comment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comment_ID,comment_association_ID,comment_event_ID,comment_display_name,comment_author_IP</a:t>
                      </a:r>
                      <a:r>
                        <a:rPr lang="en-US" sz="14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,</a:t>
                      </a:r>
                      <a:endParaRPr lang="en-US" sz="1400" dirty="0" smtClean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comment_date,comment_content,comment_agent,comment_user_ID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,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)</a:t>
                      </a:r>
                      <a:endParaRPr lang="zh-CN" sz="1400" dirty="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Primary Key 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comment_ID</a:t>
                      </a:r>
                      <a:endParaRPr lang="zh-CN" sz="1400" dirty="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Foreign Key </a:t>
                      </a:r>
                      <a:r>
                        <a:rPr lang="en-US" sz="14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comment_association_ID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references 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association(</a:t>
                      </a:r>
                      <a:r>
                        <a:rPr lang="en-US" sz="14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association_ID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)</a:t>
                      </a:r>
                      <a:endParaRPr lang="zh-CN" sz="1400" dirty="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Foreign Key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comment_event_ID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</a:t>
                      </a:r>
                      <a:r>
                        <a:rPr lang="en-US" sz="1400" b="1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reference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event(</a:t>
                      </a:r>
                      <a:r>
                        <a:rPr lang="en-US" sz="14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event_ID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) </a:t>
                      </a:r>
                      <a:endParaRPr lang="zh-CN" sz="1400" dirty="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Foreign Key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comment_user_ID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</a:t>
                      </a:r>
                      <a:r>
                        <a:rPr lang="en-US" sz="1400" b="1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reference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user(ID) </a:t>
                      </a:r>
                      <a:endParaRPr lang="zh-CN" sz="1400" dirty="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51665" marR="516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19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Groupmsg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msg_ID,chatroom_ID,msg_senderID,msg_sendername,msg_senderIP,msg_date,msg_content,msg_agent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)</a:t>
                      </a:r>
                      <a:endParaRPr lang="zh-CN" sz="1400" dirty="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Primary Key 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msg_ID</a:t>
                      </a:r>
                      <a:endParaRPr lang="zh-CN" sz="1400" dirty="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Foreign Key </a:t>
                      </a:r>
                      <a:r>
                        <a:rPr lang="en-US" sz="14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msg_senderID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references </a:t>
                      </a:r>
                      <a:r>
                        <a:rPr lang="en-US" sz="14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user(ID) </a:t>
                      </a:r>
                      <a:endParaRPr lang="zh-CN" sz="1400" dirty="0">
                        <a:effectLst/>
                        <a:latin typeface="Calibri" panose="020F0502020204030204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51665" marR="516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 rot="13440000">
            <a:off x="10017125" y="-6380480"/>
            <a:ext cx="6564630" cy="839152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 smtClean="0">
                <a:solidFill>
                  <a:srgbClr val="C12A50"/>
                </a:solidFill>
              </a:rPr>
              <a:t>File </a:t>
            </a:r>
            <a:r>
              <a:rPr lang="en-US" altLang="zh-CN" sz="4000" b="1" dirty="0" err="1" smtClean="0">
                <a:solidFill>
                  <a:srgbClr val="C12A50"/>
                </a:solidFill>
              </a:rPr>
              <a:t>organization</a:t>
            </a:r>
            <a:endParaRPr lang="en-US" altLang="zh-CN" sz="4000" b="1" dirty="0" err="1" smtClean="0">
              <a:solidFill>
                <a:srgbClr val="C12A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 smtClean="0">
                <a:solidFill>
                  <a:schemeClr val="tx1"/>
                </a:solidFill>
              </a:rPr>
              <a:t>usermeta</a:t>
            </a:r>
            <a:r>
              <a:rPr lang="en-US" altLang="zh-CN" sz="2800" dirty="0" smtClean="0">
                <a:solidFill>
                  <a:schemeClr val="tx1"/>
                </a:solidFill>
              </a:rPr>
              <a:t>: </a:t>
            </a:r>
            <a:r>
              <a:rPr lang="en-US" altLang="zh-CN" sz="2800" dirty="0">
                <a:solidFill>
                  <a:schemeClr val="tx1"/>
                </a:solidFill>
              </a:rPr>
              <a:t>hash </a:t>
            </a:r>
            <a:r>
              <a:rPr lang="en-US" altLang="zh-CN" sz="2800" dirty="0" smtClean="0">
                <a:solidFill>
                  <a:schemeClr val="tx1"/>
                </a:solidFill>
              </a:rPr>
              <a:t>file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err="1" smtClean="0">
                <a:solidFill>
                  <a:schemeClr val="tx1"/>
                </a:solidFill>
              </a:rPr>
              <a:t>eventmeta</a:t>
            </a:r>
            <a:r>
              <a:rPr lang="en-US" altLang="zh-CN" sz="2800" dirty="0">
                <a:solidFill>
                  <a:schemeClr val="tx1"/>
                </a:solidFill>
              </a:rPr>
              <a:t>: hash </a:t>
            </a:r>
            <a:r>
              <a:rPr lang="en-US" altLang="zh-CN" sz="2800" dirty="0" smtClean="0">
                <a:solidFill>
                  <a:schemeClr val="tx1"/>
                </a:solidFill>
              </a:rPr>
              <a:t>file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err="1" smtClean="0">
                <a:solidFill>
                  <a:schemeClr val="tx1"/>
                </a:solidFill>
              </a:rPr>
              <a:t>association_touser</a:t>
            </a:r>
            <a:r>
              <a:rPr lang="en-US" altLang="zh-CN" sz="2800" dirty="0">
                <a:solidFill>
                  <a:schemeClr val="tx1"/>
                </a:solidFill>
              </a:rPr>
              <a:t>: hash </a:t>
            </a:r>
            <a:r>
              <a:rPr lang="en-US" altLang="zh-CN" sz="2800" dirty="0" smtClean="0">
                <a:solidFill>
                  <a:schemeClr val="tx1"/>
                </a:solidFill>
              </a:rPr>
              <a:t>file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</a:rPr>
              <a:t>o</a:t>
            </a:r>
            <a:r>
              <a:rPr lang="en-US" altLang="zh-CN" sz="2800" dirty="0" smtClean="0">
                <a:solidFill>
                  <a:schemeClr val="tx1"/>
                </a:solidFill>
              </a:rPr>
              <a:t>ther: </a:t>
            </a:r>
            <a:r>
              <a:rPr lang="en-US" altLang="zh-CN" sz="2800" dirty="0">
                <a:solidFill>
                  <a:schemeClr val="tx1"/>
                </a:solidFill>
              </a:rPr>
              <a:t>sequential file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 rot="15540000">
            <a:off x="7088505" y="-2521585"/>
            <a:ext cx="6564630" cy="839152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C12A50"/>
                </a:solidFill>
              </a:rPr>
              <a:t>Security mechanisms</a:t>
            </a:r>
            <a:endParaRPr lang="en-US" altLang="zh-CN" sz="4000" b="1" dirty="0">
              <a:solidFill>
                <a:srgbClr val="C12A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5155" y="1825625"/>
            <a:ext cx="10748645" cy="435165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en-GB" altLang="zh-CN" dirty="0">
                <a:solidFill>
                  <a:schemeClr val="tx1"/>
                </a:solidFill>
              </a:rPr>
              <a:t>llow one user to undertake all kinds of operations related to website</a:t>
            </a:r>
            <a:endParaRPr lang="en-GB" altLang="zh-CN" dirty="0">
              <a:solidFill>
                <a:schemeClr val="tx1"/>
              </a:solidFill>
            </a:endParaRPr>
          </a:p>
          <a:p>
            <a:r>
              <a:rPr lang="en-GB" altLang="zh-CN" dirty="0">
                <a:solidFill>
                  <a:schemeClr val="tx1"/>
                </a:solidFill>
              </a:rPr>
              <a:t>GRANT SELECT, INSERT, UPDATE, DELETE on website to </a:t>
            </a:r>
            <a:r>
              <a:rPr lang="en-GB" altLang="zh-CN" i="1" dirty="0">
                <a:solidFill>
                  <a:schemeClr val="tx1"/>
                </a:solidFill>
              </a:rPr>
              <a:t>user@localhost</a:t>
            </a:r>
            <a:r>
              <a:rPr lang="en-GB" altLang="zh-CN" dirty="0">
                <a:solidFill>
                  <a:schemeClr val="tx1"/>
                </a:solidFill>
              </a:rPr>
              <a:t>;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en-GB" altLang="en-US" dirty="0">
                <a:solidFill>
                  <a:schemeClr val="tx1"/>
                </a:solidFill>
              </a:rPr>
              <a:t>Can't modify database structure and other users' privilege</a:t>
            </a:r>
            <a:endParaRPr lang="en-GB" altLang="en-US" dirty="0">
              <a:solidFill>
                <a:schemeClr val="tx1"/>
              </a:solidFill>
            </a:endParaRPr>
          </a:p>
          <a:p>
            <a:pPr lvl="1"/>
            <a:r>
              <a:rPr lang="en-GB" altLang="en-US" dirty="0">
                <a:solidFill>
                  <a:schemeClr val="tx1"/>
                </a:solidFill>
              </a:rPr>
              <a:t>Can't view other databases that are not related to website</a:t>
            </a:r>
            <a:endParaRPr lang="en-US" altLang="zh-CN" dirty="0">
              <a:solidFill>
                <a:schemeClr val="tx1"/>
              </a:solidFill>
            </a:endParaRPr>
          </a:p>
          <a:p>
            <a:pPr fontAlgn="auto">
              <a:lnSpc>
                <a:spcPct val="100000"/>
              </a:lnSpc>
            </a:pPr>
            <a:r>
              <a:rPr lang="en-US" altLang="zh-CN" dirty="0" smtClean="0">
                <a:solidFill>
                  <a:schemeClr val="tx1"/>
                </a:solidFill>
              </a:rPr>
              <a:t>Check </a:t>
            </a:r>
            <a:r>
              <a:rPr lang="en-GB" altLang="en-US" dirty="0" smtClean="0">
                <a:solidFill>
                  <a:schemeClr val="tx1"/>
                </a:solidFill>
              </a:rPr>
              <a:t>permissions of users who perform related operations and their input in the front end and the back end</a:t>
            </a:r>
            <a:r>
              <a:rPr lang="en-US" altLang="zh-CN" dirty="0" smtClean="0">
                <a:solidFill>
                  <a:schemeClr val="tx1"/>
                </a:solidFill>
              </a:rPr>
              <a:t>.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GB" altLang="en-US" dirty="0" smtClean="0">
                <a:solidFill>
                  <a:schemeClr val="tx1"/>
                </a:solidFill>
              </a:rPr>
              <a:t>Add a function used to records information related to malicious attacker</a:t>
            </a:r>
            <a:endParaRPr lang="en-GB" altLang="en-US" dirty="0" smtClean="0">
              <a:solidFill>
                <a:schemeClr val="tx1"/>
              </a:solidFill>
            </a:endParaRPr>
          </a:p>
          <a:p>
            <a:pPr lvl="1" fontAlgn="auto">
              <a:lnSpc>
                <a:spcPct val="100000"/>
              </a:lnSpc>
            </a:pPr>
            <a:r>
              <a:rPr lang="en-GB" altLang="en-US" sz="2400" dirty="0" smtClean="0">
                <a:solidFill>
                  <a:schemeClr val="tx1"/>
                </a:solidFill>
              </a:rPr>
              <a:t>return warning message if system detects that malicious input sent by a user for many times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rot="8248256">
            <a:off x="2435870" y="-4523805"/>
            <a:ext cx="6720556" cy="7518621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44832" y="3261636"/>
            <a:ext cx="359092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PART  05</a:t>
            </a:r>
            <a:endParaRPr lang="zh-CN" altLang="en-US" sz="6000" b="1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5" name="文本框 16"/>
          <p:cNvSpPr>
            <a:spLocks noChangeArrowheads="1"/>
          </p:cNvSpPr>
          <p:nvPr/>
        </p:nvSpPr>
        <p:spPr bwMode="auto">
          <a:xfrm>
            <a:off x="778273" y="4415799"/>
            <a:ext cx="6042660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5400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Evaluation Design</a:t>
            </a:r>
            <a:endParaRPr lang="en-US" altLang="zh-CN" sz="5400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endParaRPr lang="zh-CN" altLang="en-US" sz="5400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644832" y="4277299"/>
            <a:ext cx="3488180" cy="0"/>
          </a:xfrm>
          <a:prstGeom prst="line">
            <a:avLst/>
          </a:prstGeom>
          <a:ln w="19050">
            <a:solidFill>
              <a:srgbClr val="C12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1726421" y="5493332"/>
            <a:ext cx="3184847" cy="675505"/>
            <a:chOff x="4904651" y="3725928"/>
            <a:chExt cx="2529636" cy="522567"/>
          </a:xfrm>
        </p:grpSpPr>
        <p:sp>
          <p:nvSpPr>
            <p:cNvPr id="26" name="圆角矩形 48"/>
            <p:cNvSpPr/>
            <p:nvPr/>
          </p:nvSpPr>
          <p:spPr>
            <a:xfrm>
              <a:off x="4904651" y="3725928"/>
              <a:ext cx="2529636" cy="522567"/>
            </a:xfrm>
            <a:prstGeom prst="roundRect">
              <a:avLst>
                <a:gd name="adj" fmla="val 0"/>
              </a:avLst>
            </a:prstGeom>
            <a:solidFill>
              <a:srgbClr val="E09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gradFill>
                  <a:gsLst>
                    <a:gs pos="90000">
                      <a:srgbClr val="C00000"/>
                    </a:gs>
                    <a:gs pos="30000">
                      <a:srgbClr val="FF330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049873" y="3754535"/>
              <a:ext cx="2239192" cy="40379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sz="2800" b="1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Furps mod</a:t>
              </a:r>
              <a:r>
                <a:rPr lang="en-GB" altLang="en-US" sz="2800" b="1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el</a:t>
              </a:r>
              <a:endParaRPr lang="en-GB" altLang="en-US" sz="2800" b="1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" name="文本框 101"/>
          <p:cNvSpPr txBox="1"/>
          <p:nvPr/>
        </p:nvSpPr>
        <p:spPr>
          <a:xfrm>
            <a:off x="1874520" y="706120"/>
            <a:ext cx="7780655" cy="5692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endParaRPr lang="en-US" sz="4000" b="1">
              <a:solidFill>
                <a:srgbClr val="C12A50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endParaRPr lang="en-US" sz="2800" b="0">
              <a:solidFill>
                <a:srgbClr val="C12A50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Standard</a:t>
            </a:r>
            <a:r>
              <a:rPr lang="en-US" sz="240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:</a:t>
            </a:r>
            <a:r>
              <a:rPr lang="en-US" sz="2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The length and upper/lower case/each character of password should be exactly the same as the one set at the registration.</a:t>
            </a:r>
            <a:endParaRPr lang="en-US" sz="24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>
              <a:buFont typeface="Arial" panose="020B0604020202020204" pitchFamily="34" charset="0"/>
              <a:buNone/>
            </a:pPr>
            <a:endParaRPr lang="en-US" sz="24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8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Search an events/ clubs/university department/users separately for 30 times.</a:t>
            </a:r>
            <a:endParaRPr lang="en-US" sz="24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Standard</a:t>
            </a:r>
            <a:r>
              <a:rPr lang="en-US" sz="2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:80% result is related.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025525" y="589280"/>
            <a:ext cx="39827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4000" b="1">
                <a:solidFill>
                  <a:srgbClr val="C12A50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Functional Testing</a:t>
            </a:r>
            <a:endParaRPr lang="zh-CN" altLang="en-US" sz="4000"/>
          </a:p>
        </p:txBody>
      </p:sp>
      <p:sp>
        <p:nvSpPr>
          <p:cNvPr id="3" name="文本框 2"/>
          <p:cNvSpPr txBox="1"/>
          <p:nvPr/>
        </p:nvSpPr>
        <p:spPr>
          <a:xfrm>
            <a:off x="1372235" y="1400175"/>
            <a:ext cx="3121025" cy="798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C12A50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Log in testing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933450" y="4208145"/>
            <a:ext cx="44145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C12A50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Search function testing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 rot="13020000">
            <a:off x="8326120" y="-5642610"/>
            <a:ext cx="6564630" cy="839152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" name="文本框 101"/>
          <p:cNvSpPr txBox="1"/>
          <p:nvPr/>
        </p:nvSpPr>
        <p:spPr>
          <a:xfrm>
            <a:off x="2127885" y="569595"/>
            <a:ext cx="9361805" cy="56007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buFont typeface="Arial" panose="020B0604020202020204" pitchFamily="34" charset="0"/>
              <a:buNone/>
            </a:pPr>
            <a:endParaRPr lang="en-US" sz="28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Sending 100 messages.</a:t>
            </a:r>
            <a:endParaRPr lang="en-US" sz="24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Standard:</a:t>
            </a:r>
            <a:r>
              <a:rPr lang="en-US" sz="2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Average Time: 3s</a:t>
            </a:r>
            <a:endParaRPr lang="en-US" sz="24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28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Black box test:</a:t>
            </a:r>
            <a:r>
              <a:rPr lang="en-US" sz="2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Repeatly login with with the same account for 10 times and participate in an activity each time. Evaluate the system’s recommendation when logged in next time </a:t>
            </a:r>
            <a:endParaRPr lang="en-US" sz="24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Standard:</a:t>
            </a:r>
            <a:r>
              <a:rPr lang="en-US" sz="2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Accuracy rate:   80%</a:t>
            </a:r>
            <a:endParaRPr lang="en-US" sz="24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White box test:</a:t>
            </a:r>
            <a:r>
              <a:rPr lang="en-US" sz="2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k-nn AI algorithm</a:t>
            </a:r>
            <a:endParaRPr lang="en-US" sz="24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Standard:</a:t>
            </a:r>
            <a:r>
              <a:rPr lang="en-US" sz="2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Accuracy rate:85%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323975" y="2324100"/>
            <a:ext cx="52089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C12A50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AI recommender system testing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1196975" y="461645"/>
            <a:ext cx="451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C12A50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sz="2800">
                <a:solidFill>
                  <a:srgbClr val="C12A50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Chatroom function testing</a:t>
            </a:r>
            <a:endParaRPr lang="zh-CN" altLang="en-US" sz="2800"/>
          </a:p>
        </p:txBody>
      </p:sp>
      <p:sp>
        <p:nvSpPr>
          <p:cNvPr id="4" name="矩形 3"/>
          <p:cNvSpPr/>
          <p:nvPr/>
        </p:nvSpPr>
        <p:spPr>
          <a:xfrm rot="14160000">
            <a:off x="9279890" y="-5493385"/>
            <a:ext cx="6564630" cy="839152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30630" y="1708785"/>
            <a:ext cx="8251190" cy="4184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endParaRPr lang="en-US" sz="28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>
              <a:lnSpc>
                <a:spcPct val="150000"/>
              </a:lnSpc>
            </a:pPr>
            <a:r>
              <a:rPr lang="en-US" sz="2800" b="0">
                <a:solidFill>
                  <a:srgbClr val="C00000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sz="2800" b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Run the web in different systems to see whether  1. User’s requests are swiftly responded.</a:t>
            </a:r>
            <a:endParaRPr lang="en-US" sz="2800" b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>
              <a:lnSpc>
                <a:spcPct val="150000"/>
              </a:lnSpc>
            </a:pPr>
            <a:r>
              <a:rPr lang="en-US" sz="2800" b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2. The website is stable</a:t>
            </a:r>
            <a:endParaRPr lang="en-US" sz="2800" b="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/>
            <a:endParaRPr lang="en-US" sz="28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970280" y="717550"/>
            <a:ext cx="448056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4000" b="1">
                <a:solidFill>
                  <a:srgbClr val="C12A50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Performance Testing</a:t>
            </a:r>
            <a:endParaRPr lang="zh-CN" altLang="en-US" sz="4000" b="1"/>
          </a:p>
        </p:txBody>
      </p:sp>
      <p:sp>
        <p:nvSpPr>
          <p:cNvPr id="4" name="矩形 3"/>
          <p:cNvSpPr/>
          <p:nvPr/>
        </p:nvSpPr>
        <p:spPr>
          <a:xfrm rot="21000000">
            <a:off x="3885565" y="5177790"/>
            <a:ext cx="6564630" cy="839152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rot="8248256">
            <a:off x="2435870" y="-4523805"/>
            <a:ext cx="6720556" cy="7518621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44832" y="3261636"/>
            <a:ext cx="35317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PART  01</a:t>
            </a:r>
            <a:endParaRPr lang="zh-CN" altLang="en-US" sz="6000" b="1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5" name="文本框 16"/>
          <p:cNvSpPr>
            <a:spLocks noChangeArrowheads="1"/>
          </p:cNvSpPr>
          <p:nvPr/>
        </p:nvSpPr>
        <p:spPr bwMode="auto">
          <a:xfrm>
            <a:off x="778273" y="4524384"/>
            <a:ext cx="6792595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5400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Project Adjustments</a:t>
            </a:r>
            <a:endParaRPr lang="en-US" altLang="zh-CN" sz="5400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endParaRPr lang="en-US" altLang="zh-CN" sz="5400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644832" y="4277299"/>
            <a:ext cx="3488180" cy="0"/>
          </a:xfrm>
          <a:prstGeom prst="line">
            <a:avLst/>
          </a:prstGeom>
          <a:ln w="19050">
            <a:solidFill>
              <a:srgbClr val="C12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660525" y="1602105"/>
            <a:ext cx="9897745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Ease use.</a:t>
            </a:r>
            <a:endParaRPr lang="en-US" sz="280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Assign several tasks to 100 users and record the average time for them to complete the tasks.  </a:t>
            </a:r>
            <a:endParaRPr lang="en-US" sz="280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Searching bar.</a:t>
            </a:r>
            <a:endParaRPr lang="en-US" sz="280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Access club page, individual page, individual activity schedule bar.</a:t>
            </a:r>
            <a:endParaRPr lang="en-US" sz="280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Look for interested </a:t>
            </a:r>
            <a:r>
              <a:rPr lang="en-GB" altLang="en-US"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club</a:t>
            </a:r>
            <a:r>
              <a:rPr lang="en-US"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without searching.</a:t>
            </a:r>
            <a:endParaRPr lang="en-US" sz="280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Sign up for activity</a:t>
            </a:r>
            <a:endParaRPr lang="en-US" altLang="en-US" sz="280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8225" y="742950"/>
            <a:ext cx="361823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4000" b="1">
                <a:solidFill>
                  <a:srgbClr val="C12A50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Usability Testing</a:t>
            </a:r>
            <a:endParaRPr lang="zh-CN" altLang="en-US" sz="4000" b="1"/>
          </a:p>
        </p:txBody>
      </p:sp>
      <p:sp>
        <p:nvSpPr>
          <p:cNvPr id="4" name="矩形 3"/>
          <p:cNvSpPr/>
          <p:nvPr/>
        </p:nvSpPr>
        <p:spPr>
          <a:xfrm rot="5400000">
            <a:off x="-6062980" y="-433705"/>
            <a:ext cx="6564630" cy="839152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" name="文本框 101"/>
          <p:cNvSpPr txBox="1"/>
          <p:nvPr/>
        </p:nvSpPr>
        <p:spPr>
          <a:xfrm>
            <a:off x="2096770" y="2392045"/>
            <a:ext cx="7998460" cy="28917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Design checkpoint (Internet broken, concurrent connection with server, multiple user registration, receive unexpected data)</a:t>
            </a:r>
            <a:endParaRPr lang="en-US" sz="2800" b="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/>
            <a:endParaRPr lang="en-US" sz="28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927100" y="629920"/>
            <a:ext cx="6908165" cy="983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4000" b="1">
                <a:solidFill>
                  <a:srgbClr val="C12A50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Recoverability Testing</a:t>
            </a:r>
            <a:endParaRPr lang="en-US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21180000">
            <a:off x="784225" y="5006340"/>
            <a:ext cx="6564630" cy="839152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22070" y="2120265"/>
            <a:ext cx="7562215" cy="2891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Security tool (SQL injection, PHP File Include).</a:t>
            </a:r>
            <a:endParaRPr lang="en-US" sz="280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80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Expect sensitive input which might be code from malicious users to cause system to malfunction or reveal the content of database.</a:t>
            </a:r>
            <a:endParaRPr lang="en-US" altLang="en-US" sz="280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165" y="958850"/>
            <a:ext cx="347345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4000" b="1">
                <a:solidFill>
                  <a:srgbClr val="C12A50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Security Testing</a:t>
            </a:r>
            <a:endParaRPr lang="zh-CN" altLang="en-US" sz="4000" b="1"/>
          </a:p>
        </p:txBody>
      </p:sp>
      <p:sp>
        <p:nvSpPr>
          <p:cNvPr id="4" name="矩形 3"/>
          <p:cNvSpPr/>
          <p:nvPr/>
        </p:nvSpPr>
        <p:spPr>
          <a:xfrm rot="15360000">
            <a:off x="10683875" y="-2405380"/>
            <a:ext cx="6564630" cy="839152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045" y="2406015"/>
            <a:ext cx="6124575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Check the semantic meaning of the attributes.</a:t>
            </a:r>
            <a:endParaRPr lang="en-US" sz="280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80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/>
                </a:solidFill>
              </a:rPr>
              <a:t>Reduce the redundant information in tuple.</a:t>
            </a:r>
            <a:endParaRPr lang="en-US" altLang="zh-CN" sz="280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2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/>
                </a:solidFill>
              </a:rPr>
              <a:t>Reduce the null value in tuple.</a:t>
            </a:r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165" y="958850"/>
            <a:ext cx="447357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4000" b="1">
                <a:solidFill>
                  <a:srgbClr val="C12A50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Database Evaluation</a:t>
            </a:r>
            <a:endParaRPr lang="en-US" sz="4000" b="1"/>
          </a:p>
        </p:txBody>
      </p:sp>
      <p:sp>
        <p:nvSpPr>
          <p:cNvPr id="4" name="矩形 3"/>
          <p:cNvSpPr/>
          <p:nvPr/>
        </p:nvSpPr>
        <p:spPr>
          <a:xfrm rot="15120000">
            <a:off x="10123805" y="-3790315"/>
            <a:ext cx="6564630" cy="839152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36132" y="557023"/>
            <a:ext cx="353173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PART 06</a:t>
            </a:r>
            <a:endParaRPr lang="zh-CN" altLang="en-US" sz="6000" b="1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5" name="文本框 16"/>
          <p:cNvSpPr>
            <a:spLocks noChangeArrowheads="1"/>
          </p:cNvSpPr>
          <p:nvPr/>
        </p:nvSpPr>
        <p:spPr bwMode="auto">
          <a:xfrm>
            <a:off x="1569674" y="1798750"/>
            <a:ext cx="337248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5400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UI Design</a:t>
            </a:r>
            <a:endParaRPr lang="en-US" altLang="zh-CN" sz="5400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662923" y="1560385"/>
            <a:ext cx="3184848" cy="0"/>
          </a:xfrm>
          <a:prstGeom prst="line">
            <a:avLst/>
          </a:prstGeom>
          <a:ln w="19050">
            <a:solidFill>
              <a:srgbClr val="C12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12678754">
            <a:off x="7933871" y="-2956239"/>
            <a:ext cx="5812971" cy="7311359"/>
          </a:xfrm>
          <a:prstGeom prst="rect">
            <a:avLst/>
          </a:prstGeom>
          <a:blipFill dpi="0" rotWithShape="1">
            <a:blip r:embed="rId1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homep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5575" y="316865"/>
            <a:ext cx="12775565" cy="59702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53940" y="6160135"/>
            <a:ext cx="20123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rgbClr val="C12A50"/>
                </a:solidFill>
              </a:rPr>
              <a:t>Homepage 1</a:t>
            </a:r>
            <a:endParaRPr lang="en-US" altLang="zh-CN" sz="2800">
              <a:solidFill>
                <a:srgbClr val="C12A5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homepage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6075" y="169545"/>
            <a:ext cx="12884150" cy="59347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53940" y="6160135"/>
            <a:ext cx="20123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rgbClr val="C12A50"/>
                </a:solidFill>
              </a:rPr>
              <a:t>Homepage 2</a:t>
            </a:r>
            <a:endParaRPr lang="en-US" altLang="zh-CN" sz="2800">
              <a:solidFill>
                <a:srgbClr val="C12A5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80015" y="4121785"/>
            <a:ext cx="623570" cy="306705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chemeClr val="bg1">
                    <a:lumMod val="75000"/>
                  </a:schemeClr>
                </a:solidFill>
              </a:rPr>
              <a:t>More</a:t>
            </a:r>
            <a:endParaRPr lang="en-US" altLang="zh-CN" sz="1400" b="1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注册登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7480" y="1257300"/>
            <a:ext cx="4455795" cy="4165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17540" y="6058535"/>
            <a:ext cx="9556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rgbClr val="C12A50"/>
                </a:solidFill>
              </a:rPr>
              <a:t>Login</a:t>
            </a:r>
            <a:endParaRPr lang="en-US" altLang="zh-CN" sz="2800">
              <a:solidFill>
                <a:srgbClr val="C12A5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 rot="15180000">
            <a:off x="10927080" y="-3505200"/>
            <a:ext cx="6564630" cy="83915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4500000">
            <a:off x="-5643245" y="121285"/>
            <a:ext cx="6564630" cy="83915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m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0" y="488950"/>
            <a:ext cx="5715000" cy="5626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18000" y="6115050"/>
            <a:ext cx="35560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rgbClr val="C12A50"/>
                </a:solidFill>
              </a:rPr>
              <a:t>Personal navigation bar</a:t>
            </a:r>
            <a:endParaRPr lang="en-US" altLang="zh-CN" sz="2800">
              <a:solidFill>
                <a:srgbClr val="C12A5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 rot="15960000">
            <a:off x="11043285" y="-2913380"/>
            <a:ext cx="6564630" cy="83915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chedu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0" y="615950"/>
            <a:ext cx="5715000" cy="5626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91000" y="6153150"/>
            <a:ext cx="35560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rgbClr val="C12A50"/>
                </a:solidFill>
              </a:rPr>
              <a:t>Personal navigation bar</a:t>
            </a:r>
            <a:endParaRPr lang="en-US" altLang="zh-CN" sz="2800">
              <a:solidFill>
                <a:srgbClr val="C12A5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 rot="6180000">
            <a:off x="-5410200" y="-1306830"/>
            <a:ext cx="6564630" cy="83915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矩形 0"/>
          <p:cNvSpPr/>
          <p:nvPr/>
        </p:nvSpPr>
        <p:spPr>
          <a:xfrm rot="2940000">
            <a:off x="-2379345" y="2761615"/>
            <a:ext cx="5767705" cy="645287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13560000">
            <a:off x="9340850" y="-2234565"/>
            <a:ext cx="5767705" cy="645287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Google Shape;54;p13"/>
          <p:cNvSpPr txBox="1"/>
          <p:nvPr>
            <p:ph type="ctrTitle"/>
          </p:nvPr>
        </p:nvSpPr>
        <p:spPr>
          <a:xfrm>
            <a:off x="101600" y="334967"/>
            <a:ext cx="7799200" cy="1031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>
                <a:solidFill>
                  <a:srgbClr val="C12A50"/>
                </a:solidFill>
              </a:rPr>
              <a:t>Changes to the original project</a:t>
            </a:r>
            <a:endParaRPr lang="zh-CN" sz="4000" b="1">
              <a:solidFill>
                <a:srgbClr val="C12A50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3912838" y="2186167"/>
            <a:ext cx="4574000" cy="1258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cap="flat" cmpd="sng">
            <a:solidFill>
              <a:srgbClr val="C12A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>
                <a:solidFill>
                  <a:srgbClr val="C12A50"/>
                </a:solidFill>
              </a:rPr>
              <a:t>Target User</a:t>
            </a:r>
            <a:endParaRPr lang="zh-CN" sz="4000" b="1">
              <a:solidFill>
                <a:srgbClr val="C12A50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3978020" y="4049433"/>
            <a:ext cx="4235200" cy="1258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cap="flat" cmpd="sng">
            <a:solidFill>
              <a:srgbClr val="C12A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>
                <a:solidFill>
                  <a:srgbClr val="C12A50"/>
                </a:solidFill>
              </a:rPr>
              <a:t>Website Aim</a:t>
            </a:r>
            <a:endParaRPr lang="zh-CN" sz="4000" b="1">
              <a:solidFill>
                <a:srgbClr val="C12A5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社团主页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74700"/>
            <a:ext cx="10058400" cy="5308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76700" y="6083300"/>
            <a:ext cx="46005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rgbClr val="C12A50"/>
                </a:solidFill>
              </a:rPr>
              <a:t>Societies and  clubs homepage</a:t>
            </a:r>
            <a:endParaRPr lang="en-US" altLang="zh-CN" sz="2800">
              <a:solidFill>
                <a:srgbClr val="C12A5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活动主页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774700"/>
            <a:ext cx="10058400" cy="5308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03900" y="6083300"/>
            <a:ext cx="1122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rgbClr val="C12A50"/>
                </a:solidFill>
              </a:rPr>
              <a:t>Event</a:t>
            </a:r>
            <a:r>
              <a:rPr lang="en-US" altLang="zh-CN" sz="2800">
                <a:solidFill>
                  <a:srgbClr val="C12A50"/>
                </a:solidFill>
              </a:rPr>
              <a:t>s </a:t>
            </a:r>
            <a:endParaRPr lang="en-US" altLang="zh-CN" sz="2800">
              <a:solidFill>
                <a:srgbClr val="C12A5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评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00" y="889000"/>
            <a:ext cx="6985000" cy="508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46700" y="5969000"/>
            <a:ext cx="17462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rgbClr val="C12A50"/>
                </a:solidFill>
              </a:rPr>
              <a:t>Comments</a:t>
            </a:r>
            <a:endParaRPr lang="en-US" altLang="zh-CN" sz="2800">
              <a:solidFill>
                <a:srgbClr val="C12A5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搜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0350" y="1206500"/>
            <a:ext cx="6591300" cy="4445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79950" y="5994400"/>
            <a:ext cx="28314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rgbClr val="C12A50"/>
                </a:solidFill>
              </a:rPr>
              <a:t>Search result page</a:t>
            </a:r>
            <a:endParaRPr lang="en-US" altLang="zh-CN" sz="2800">
              <a:solidFill>
                <a:srgbClr val="C12A5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 rot="16560000">
            <a:off x="10810875" y="-3188335"/>
            <a:ext cx="6564630" cy="83915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50925" y="981710"/>
            <a:ext cx="428434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 b="1">
                <a:solidFill>
                  <a:srgbClr val="C12A50"/>
                </a:solidFill>
              </a:rPr>
              <a:t>Business Rules</a:t>
            </a:r>
            <a:endParaRPr lang="zh-CN" altLang="en-US" sz="4000" b="1">
              <a:solidFill>
                <a:srgbClr val="C12A5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0925" y="2306320"/>
            <a:ext cx="730694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rgbClr val="C12A50"/>
                </a:solidFill>
              </a:rPr>
              <a:t>Membership system</a:t>
            </a:r>
            <a:endParaRPr lang="en-US" altLang="zh-CN" sz="2800">
              <a:solidFill>
                <a:srgbClr val="C12A50"/>
              </a:solidFill>
            </a:endParaRPr>
          </a:p>
          <a:p>
            <a:endParaRPr lang="en-US" altLang="zh-CN" sz="2800">
              <a:solidFill>
                <a:srgbClr val="C12A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rgbClr val="C12A50"/>
                </a:solidFill>
              </a:rPr>
              <a:t>Advertisement</a:t>
            </a:r>
            <a:endParaRPr lang="en-US" altLang="zh-CN" sz="2800">
              <a:solidFill>
                <a:srgbClr val="C12A50"/>
              </a:solidFill>
            </a:endParaRPr>
          </a:p>
          <a:p>
            <a:endParaRPr lang="en-US" altLang="zh-CN" sz="2800">
              <a:solidFill>
                <a:srgbClr val="C12A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rgbClr val="C12A50"/>
                </a:solidFill>
              </a:rPr>
              <a:t>Original works</a:t>
            </a:r>
            <a:endParaRPr lang="en-US" altLang="zh-CN" sz="2800">
              <a:solidFill>
                <a:srgbClr val="C12A5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 rot="14700000">
            <a:off x="8621395" y="-3326130"/>
            <a:ext cx="6564630" cy="839152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rot="7701936">
            <a:off x="-2685339" y="-4318238"/>
            <a:ext cx="6720556" cy="7518621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33651" y="1571765"/>
            <a:ext cx="359092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PART  07</a:t>
            </a:r>
            <a:endParaRPr lang="zh-CN" altLang="en-US" sz="6000" b="1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5" name="文本框 16"/>
          <p:cNvSpPr>
            <a:spLocks noChangeArrowheads="1"/>
          </p:cNvSpPr>
          <p:nvPr/>
        </p:nvSpPr>
        <p:spPr bwMode="auto">
          <a:xfrm>
            <a:off x="4413488" y="2655783"/>
            <a:ext cx="4079240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5400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Review Plan</a:t>
            </a:r>
            <a:endParaRPr lang="en-US" altLang="zh-CN" sz="5400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endParaRPr lang="zh-CN" altLang="en-US" sz="5400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860442" y="2575127"/>
            <a:ext cx="3184848" cy="0"/>
          </a:xfrm>
          <a:prstGeom prst="line">
            <a:avLst/>
          </a:prstGeom>
          <a:ln w="19050">
            <a:solidFill>
              <a:srgbClr val="C12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>
                <a:solidFill>
                  <a:srgbClr val="C12A50"/>
                </a:solidFill>
              </a:rPr>
              <a:t>Completed Work</a:t>
            </a:r>
            <a:endParaRPr lang="zh-CN" sz="4000" b="1">
              <a:solidFill>
                <a:srgbClr val="C12A50"/>
              </a:solidFill>
            </a:endParaRPr>
          </a:p>
        </p:txBody>
      </p:sp>
      <p:sp>
        <p:nvSpPr>
          <p:cNvPr id="93" name="Google Shape;93;p16"/>
          <p:cNvSpPr txBox="1"/>
          <p:nvPr>
            <p:ph type="body" idx="1"/>
          </p:nvPr>
        </p:nvSpPr>
        <p:spPr>
          <a:xfrm>
            <a:off x="415600" y="1536633"/>
            <a:ext cx="11360800" cy="438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825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b="1">
                <a:solidFill>
                  <a:schemeClr val="dk1"/>
                </a:solidFill>
              </a:rPr>
              <a:t>1. Requirement analysis (Finish Date: 2/15/2019)</a:t>
            </a:r>
            <a:endParaRPr b="1">
              <a:solidFill>
                <a:schemeClr val="dk1"/>
              </a:solidFill>
            </a:endParaRPr>
          </a:p>
          <a:p>
            <a:pPr marL="0" lvl="0" indent="825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>
                <a:solidFill>
                  <a:schemeClr val="dk1"/>
                </a:solidFill>
              </a:rPr>
              <a:t>a. Project background research</a:t>
            </a:r>
            <a:endParaRPr>
              <a:solidFill>
                <a:schemeClr val="dk1"/>
              </a:solidFill>
            </a:endParaRPr>
          </a:p>
          <a:p>
            <a:pPr marL="0" lvl="0" indent="825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>
                <a:solidFill>
                  <a:schemeClr val="dk1"/>
                </a:solidFill>
              </a:rPr>
              <a:t>b. Website functions analysis</a:t>
            </a:r>
            <a:endParaRPr>
              <a:solidFill>
                <a:schemeClr val="dk1"/>
              </a:solidFill>
            </a:endParaRPr>
          </a:p>
          <a:p>
            <a:pPr marL="0" lvl="0" indent="8255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c. Produce corresponding requirement documentation</a:t>
            </a:r>
            <a:endParaRPr>
              <a:solidFill>
                <a:schemeClr val="dk1"/>
              </a:solidFill>
            </a:endParaRPr>
          </a:p>
          <a:p>
            <a:pPr marL="0" lvl="0" indent="825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825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b="1">
                <a:solidFill>
                  <a:schemeClr val="dk1"/>
                </a:solidFill>
              </a:rPr>
              <a:t>2. Project design (Finish Date: 3/14/2019)</a:t>
            </a:r>
            <a:endParaRPr b="1">
              <a:solidFill>
                <a:schemeClr val="dk1"/>
              </a:solidFill>
            </a:endParaRPr>
          </a:p>
          <a:p>
            <a:pPr marL="0" lvl="0" indent="825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>
                <a:solidFill>
                  <a:schemeClr val="dk1"/>
                </a:solidFill>
              </a:rPr>
              <a:t>a. Design research</a:t>
            </a:r>
            <a:endParaRPr>
              <a:solidFill>
                <a:schemeClr val="dk1"/>
              </a:solidFill>
            </a:endParaRPr>
          </a:p>
          <a:p>
            <a:pPr marL="0" lvl="0" indent="825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>
                <a:solidFill>
                  <a:schemeClr val="dk1"/>
                </a:solidFill>
              </a:rPr>
              <a:t>b. Interface design</a:t>
            </a:r>
            <a:endParaRPr>
              <a:solidFill>
                <a:schemeClr val="dk1"/>
              </a:solidFill>
            </a:endParaRPr>
          </a:p>
          <a:p>
            <a:pPr marL="0" lvl="0" indent="825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>
                <a:solidFill>
                  <a:schemeClr val="dk1"/>
                </a:solidFill>
              </a:rPr>
              <a:t>c. Database design</a:t>
            </a:r>
            <a:endParaRPr>
              <a:solidFill>
                <a:schemeClr val="dk1"/>
              </a:solidFill>
            </a:endParaRPr>
          </a:p>
          <a:p>
            <a:pPr marL="0" lvl="0" indent="825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>
                <a:solidFill>
                  <a:schemeClr val="dk1"/>
                </a:solidFill>
              </a:rPr>
              <a:t>d. Draw related design diagrams and chart</a:t>
            </a:r>
            <a:endParaRPr>
              <a:solidFill>
                <a:schemeClr val="dk1"/>
              </a:solidFill>
            </a:endParaRPr>
          </a:p>
          <a:p>
            <a:pPr marL="0" lvl="0" indent="8255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e. Produce corresponding design documentation</a:t>
            </a:r>
            <a:endParaRPr sz="1865">
              <a:solidFill>
                <a:schemeClr val="dk1"/>
              </a:solidFill>
            </a:endParaRPr>
          </a:p>
          <a:p>
            <a:pPr marL="0" lvl="0" indent="825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65">
              <a:solidFill>
                <a:schemeClr val="dk1"/>
              </a:solidFill>
            </a:endParaRPr>
          </a:p>
          <a:p>
            <a:pPr marL="0" lvl="0" indent="825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65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>
                <a:solidFill>
                  <a:srgbClr val="C12A50"/>
                </a:solidFill>
              </a:rPr>
              <a:t>Completed Work</a:t>
            </a:r>
            <a:endParaRPr lang="zh-CN" sz="4000" b="1">
              <a:solidFill>
                <a:srgbClr val="C12A50"/>
              </a:solidFill>
            </a:endParaRPr>
          </a:p>
        </p:txBody>
      </p:sp>
      <p:sp>
        <p:nvSpPr>
          <p:cNvPr id="99" name="Google Shape;99;p17"/>
          <p:cNvSpPr txBox="1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825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b="1">
                <a:solidFill>
                  <a:schemeClr val="dk1"/>
                </a:solidFill>
              </a:rPr>
              <a:t>3. Web pages design &amp; implementation</a:t>
            </a:r>
            <a:endParaRPr b="1">
              <a:solidFill>
                <a:schemeClr val="dk1"/>
              </a:solidFill>
            </a:endParaRPr>
          </a:p>
          <a:p>
            <a:pPr marL="0" lvl="0" indent="825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>
                <a:solidFill>
                  <a:schemeClr val="dk1"/>
                </a:solidFill>
              </a:rPr>
              <a:t>a. Design the major web pages settle the contents and layout</a:t>
            </a:r>
            <a:endParaRPr>
              <a:solidFill>
                <a:schemeClr val="dk1"/>
              </a:solidFill>
            </a:endParaRPr>
          </a:p>
          <a:p>
            <a:pPr marL="0" lvl="0" indent="8255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b. Implementation the webpage design with HTML, CSS, JavaScript</a:t>
            </a:r>
            <a:endParaRPr>
              <a:solidFill>
                <a:schemeClr val="dk1"/>
              </a:solidFill>
            </a:endParaRPr>
          </a:p>
          <a:p>
            <a:pPr marL="0" lvl="0" indent="8255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825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825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b="1">
                <a:solidFill>
                  <a:schemeClr val="dk1"/>
                </a:solidFill>
              </a:rPr>
              <a:t>4. Website database construction</a:t>
            </a:r>
            <a:endParaRPr sz="1865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sp>
        <p:nvSpPr>
          <p:cNvPr id="4" name="矩形 3"/>
          <p:cNvSpPr/>
          <p:nvPr/>
        </p:nvSpPr>
        <p:spPr>
          <a:xfrm rot="21180000">
            <a:off x="2329815" y="5165725"/>
            <a:ext cx="6564630" cy="839152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416235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>
                <a:solidFill>
                  <a:srgbClr val="C12A50"/>
                </a:solidFill>
              </a:rPr>
              <a:t>Future Plan</a:t>
            </a:r>
            <a:endParaRPr lang="zh-CN" sz="4000" b="1">
              <a:solidFill>
                <a:srgbClr val="C12A50"/>
              </a:solidFill>
            </a:endParaRPr>
          </a:p>
        </p:txBody>
      </p:sp>
      <p:sp>
        <p:nvSpPr>
          <p:cNvPr id="105" name="Google Shape;105;p18"/>
          <p:cNvSpPr txBox="1"/>
          <p:nvPr>
            <p:ph type="body" idx="1"/>
          </p:nvPr>
        </p:nvSpPr>
        <p:spPr>
          <a:xfrm>
            <a:off x="987100" y="1875088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zh-CN">
                <a:solidFill>
                  <a:schemeClr val="dk1"/>
                </a:solidFill>
              </a:rPr>
              <a:t>Website user interfaces implementation</a:t>
            </a:r>
            <a:endParaRPr lang="zh-CN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zh-CN">
                <a:solidFill>
                  <a:schemeClr val="dk1"/>
                </a:solidFill>
              </a:rPr>
              <a:t>Structure database</a:t>
            </a:r>
            <a:endParaRPr lang="zh-CN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zh-CN">
                <a:solidFill>
                  <a:schemeClr val="dk1"/>
                </a:solidFill>
              </a:rPr>
              <a:t>Desirable functions</a:t>
            </a:r>
            <a:endParaRPr lang="zh-CN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endParaRPr lang="zh-CN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zh-CN">
                <a:solidFill>
                  <a:schemeClr val="dk1"/>
                </a:solidFill>
              </a:rPr>
              <a:t>Testing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 rot="20700000">
            <a:off x="4121785" y="4066540"/>
            <a:ext cx="6564630" cy="839152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0134600" y="5416550"/>
            <a:ext cx="2009140" cy="1427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678437" y="-5270908"/>
            <a:ext cx="11397261" cy="9351598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5538755" y="3428848"/>
            <a:ext cx="3250163" cy="0"/>
          </a:xfrm>
          <a:prstGeom prst="line">
            <a:avLst/>
          </a:prstGeom>
          <a:ln w="19050">
            <a:solidFill>
              <a:srgbClr val="C12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7"/>
          <p:cNvSpPr>
            <a:spLocks noChangeArrowheads="1"/>
          </p:cNvSpPr>
          <p:nvPr/>
        </p:nvSpPr>
        <p:spPr bwMode="auto">
          <a:xfrm>
            <a:off x="3887784" y="2433128"/>
            <a:ext cx="655210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6000" b="1" spc="300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THANKS</a:t>
            </a:r>
            <a:endParaRPr lang="zh-CN" altLang="en-US" sz="6000" b="1" spc="300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587828" y="-369383"/>
            <a:ext cx="5812971" cy="7311359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42790" y="4685665"/>
            <a:ext cx="43808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dirty="0">
                <a:solidFill>
                  <a:srgbClr val="C12A50"/>
                </a:solidFill>
                <a:ea typeface="方正黑体简体" panose="02010601030101010101" pitchFamily="2" charset="-122"/>
              </a:rPr>
              <a:t>Best friends,</a:t>
            </a:r>
            <a:endParaRPr lang="en-US" altLang="zh-CN" sz="6000" dirty="0">
              <a:solidFill>
                <a:srgbClr val="C12A50"/>
              </a:solidFill>
              <a:ea typeface="方正黑体简体" panose="02010601030101010101" pitchFamily="2" charset="-122"/>
            </a:endParaRPr>
          </a:p>
          <a:p>
            <a:r>
              <a:rPr lang="en-US" altLang="zh-CN" sz="6000" dirty="0">
                <a:solidFill>
                  <a:srgbClr val="C12A50"/>
                </a:solidFill>
                <a:ea typeface="方正黑体简体" panose="02010601030101010101" pitchFamily="2" charset="-122"/>
              </a:rPr>
              <a:t>             Best </a:t>
            </a:r>
            <a:endParaRPr lang="zh-CN" altLang="en-US" sz="6000" dirty="0">
              <a:solidFill>
                <a:srgbClr val="C12A50"/>
              </a:solidFill>
              <a:ea typeface="方正黑体简体" panose="02010601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105" y="2680335"/>
            <a:ext cx="4752340" cy="47523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3" grpId="0" bldLvl="0" animBg="1"/>
      <p:bldP spid="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46618" y="222412"/>
            <a:ext cx="2984800" cy="85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>
                <a:solidFill>
                  <a:srgbClr val="C12A50"/>
                </a:solidFill>
              </a:rPr>
              <a:t>Target User</a:t>
            </a:r>
            <a:endParaRPr lang="zh-CN" sz="4000" b="1">
              <a:solidFill>
                <a:srgbClr val="C12A50"/>
              </a:solidFill>
            </a:endParaRPr>
          </a:p>
        </p:txBody>
      </p:sp>
      <p:sp>
        <p:nvSpPr>
          <p:cNvPr id="62" name="Google Shape;62;p14"/>
          <p:cNvSpPr/>
          <p:nvPr/>
        </p:nvSpPr>
        <p:spPr>
          <a:xfrm rot="4380155">
            <a:off x="6500470" y="1155429"/>
            <a:ext cx="4800077" cy="4800077"/>
          </a:xfrm>
          <a:prstGeom prst="pie">
            <a:avLst>
              <a:gd name="adj1" fmla="val 11879813"/>
              <a:gd name="adj2" fmla="val 17372920"/>
            </a:avLst>
          </a:prstGeom>
          <a:solidFill>
            <a:srgbClr val="3C78D8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14"/>
          <p:cNvSpPr/>
          <p:nvPr/>
        </p:nvSpPr>
        <p:spPr>
          <a:xfrm rot="9780155">
            <a:off x="6499775" y="1155368"/>
            <a:ext cx="4800077" cy="4800077"/>
          </a:xfrm>
          <a:prstGeom prst="pie">
            <a:avLst>
              <a:gd name="adj1" fmla="val 11921229"/>
              <a:gd name="adj2" fmla="val 17216242"/>
            </a:avLst>
          </a:prstGeom>
          <a:solidFill>
            <a:srgbClr val="EA9999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14"/>
          <p:cNvSpPr/>
          <p:nvPr/>
        </p:nvSpPr>
        <p:spPr>
          <a:xfrm rot="10100785" flipH="1">
            <a:off x="6499899" y="1155275"/>
            <a:ext cx="4800147" cy="4800147"/>
          </a:xfrm>
          <a:prstGeom prst="pie">
            <a:avLst>
              <a:gd name="adj1" fmla="val 9943308"/>
              <a:gd name="adj2" fmla="val 15504161"/>
            </a:avLst>
          </a:prstGeom>
          <a:solidFill>
            <a:srgbClr val="6AA84F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14"/>
          <p:cNvSpPr/>
          <p:nvPr/>
        </p:nvSpPr>
        <p:spPr>
          <a:xfrm rot="-6419845" flipH="1">
            <a:off x="6499897" y="1155369"/>
            <a:ext cx="4800077" cy="4800077"/>
          </a:xfrm>
          <a:prstGeom prst="pie">
            <a:avLst>
              <a:gd name="adj1" fmla="val 9720600"/>
              <a:gd name="adj2" fmla="val 15050820"/>
            </a:avLst>
          </a:prstGeom>
          <a:solidFill>
            <a:srgbClr val="FFF2CC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7557438" y="6035805"/>
            <a:ext cx="2824400" cy="9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C12A50"/>
                </a:solidFill>
              </a:rPr>
              <a:t>After Adjustment</a:t>
            </a:r>
            <a:endParaRPr lang="zh-CN" sz="2800">
              <a:solidFill>
                <a:srgbClr val="C12A50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769317" y="3649345"/>
            <a:ext cx="1706000" cy="9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Website </a:t>
            </a:r>
            <a:r>
              <a:rPr 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Visitor</a:t>
            </a:r>
            <a:endParaRPr lang="zh-CN" sz="2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9002395" y="3892550"/>
            <a:ext cx="3057525" cy="95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Web Admini</a:t>
            </a:r>
            <a:endParaRPr lang="en-US" altLang="zh-CN" sz="2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-strator</a:t>
            </a:r>
            <a:endParaRPr lang="en-US" altLang="zh-CN" sz="2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69" name="Google Shape;69;p14"/>
          <p:cNvSpPr/>
          <p:nvPr/>
        </p:nvSpPr>
        <p:spPr>
          <a:xfrm rot="4380155">
            <a:off x="708635" y="1257029"/>
            <a:ext cx="4800077" cy="4800077"/>
          </a:xfrm>
          <a:prstGeom prst="pie">
            <a:avLst>
              <a:gd name="adj1" fmla="val 11767888"/>
              <a:gd name="adj2" fmla="val 19917740"/>
            </a:avLst>
          </a:prstGeom>
          <a:solidFill>
            <a:srgbClr val="3C78D8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Google Shape;70;p14"/>
          <p:cNvSpPr/>
          <p:nvPr/>
        </p:nvSpPr>
        <p:spPr>
          <a:xfrm rot="9780155" flipH="1">
            <a:off x="708628" y="1256901"/>
            <a:ext cx="4800077" cy="4800077"/>
          </a:xfrm>
          <a:prstGeom prst="pie">
            <a:avLst>
              <a:gd name="adj1" fmla="val 8700860"/>
              <a:gd name="adj2" fmla="val 18886740"/>
            </a:avLst>
          </a:prstGeom>
          <a:solidFill>
            <a:srgbClr val="F1C23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14"/>
          <p:cNvSpPr/>
          <p:nvPr/>
        </p:nvSpPr>
        <p:spPr>
          <a:xfrm rot="-6419845" flipH="1">
            <a:off x="708697" y="1256969"/>
            <a:ext cx="4800077" cy="4800077"/>
          </a:xfrm>
          <a:prstGeom prst="pie">
            <a:avLst>
              <a:gd name="adj1" fmla="val 9824843"/>
              <a:gd name="adj2" fmla="val 16455081"/>
            </a:avLst>
          </a:prstGeom>
          <a:solidFill>
            <a:srgbClr val="FFF2CC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14"/>
          <p:cNvSpPr txBox="1"/>
          <p:nvPr/>
        </p:nvSpPr>
        <p:spPr>
          <a:xfrm>
            <a:off x="2327940" y="6194452"/>
            <a:ext cx="1706000" cy="9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C12A50"/>
                </a:solidFill>
              </a:rPr>
              <a:t>Original</a:t>
            </a:r>
            <a:endParaRPr lang="zh-CN" sz="2800">
              <a:solidFill>
                <a:srgbClr val="C12A50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898525" y="2469515"/>
            <a:ext cx="2432685" cy="95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University </a:t>
            </a:r>
            <a:endParaRPr sz="2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Department</a:t>
            </a:r>
            <a:r>
              <a:rPr lang="zh-CN" sz="2400" b="1">
                <a:solidFill>
                  <a:schemeClr val="tx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endParaRPr lang="zh-CN" sz="2400" b="1">
              <a:solidFill>
                <a:schemeClr val="tx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2258060" y="4474845"/>
            <a:ext cx="1846580" cy="95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Student</a:t>
            </a:r>
            <a:endParaRPr lang="zh-CN" sz="2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516378" y="2588175"/>
            <a:ext cx="1561200" cy="7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  <a:r>
              <a:rPr lang="zh-CN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o</a:t>
            </a:r>
            <a:r>
              <a:rPr 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ciety</a:t>
            </a:r>
            <a:r>
              <a:rPr lang="zh-CN" sz="2400">
                <a:solidFill>
                  <a:schemeClr val="tx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endParaRPr lang="zh-CN" sz="2400">
              <a:solidFill>
                <a:schemeClr val="tx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9099933" y="2306600"/>
            <a:ext cx="1561200" cy="7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Society </a:t>
            </a:r>
            <a:endParaRPr lang="zh-CN" sz="2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6694805" y="2069465"/>
            <a:ext cx="2444115" cy="95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University </a:t>
            </a:r>
            <a:endParaRPr sz="2800">
              <a:solidFill>
                <a:schemeClr val="tx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Department</a:t>
            </a:r>
            <a:r>
              <a:rPr 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endParaRPr lang="zh-CN" sz="2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7658800" y="4746167"/>
            <a:ext cx="1173600" cy="8516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14"/>
          <p:cNvSpPr txBox="1"/>
          <p:nvPr/>
        </p:nvSpPr>
        <p:spPr>
          <a:xfrm>
            <a:off x="7577758" y="4852100"/>
            <a:ext cx="1561200" cy="9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Student</a:t>
            </a:r>
            <a:endParaRPr lang="zh-CN" sz="2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8900000">
            <a:off x="8738235" y="-766445"/>
            <a:ext cx="6564630" cy="839152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Google Shape;84;p15"/>
          <p:cNvSpPr txBox="1"/>
          <p:nvPr>
            <p:ph type="title"/>
          </p:nvPr>
        </p:nvSpPr>
        <p:spPr>
          <a:xfrm>
            <a:off x="416235" y="487322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>
                <a:solidFill>
                  <a:srgbClr val="C12A50"/>
                </a:solidFill>
              </a:rPr>
              <a:t>Website Aim</a:t>
            </a:r>
            <a:endParaRPr lang="zh-CN" sz="4000" b="1">
              <a:solidFill>
                <a:srgbClr val="C12A50"/>
              </a:solidFill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1816735" y="4240530"/>
            <a:ext cx="6393815" cy="16732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cap="flat" cmpd="sng">
            <a:solidFill>
              <a:srgbClr val="C12A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>
                <a:solidFill>
                  <a:srgbClr val="C12A50"/>
                </a:solidFill>
              </a:rPr>
              <a:t>Information Sharing</a:t>
            </a:r>
            <a:endParaRPr lang="zh-CN" sz="4000" b="1">
              <a:solidFill>
                <a:srgbClr val="C12A50"/>
              </a:solidFill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1816735" y="1981835"/>
            <a:ext cx="6190615" cy="183959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38100" cap="flat" cmpd="sng">
            <a:solidFill>
              <a:srgbClr val="C12A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>
                <a:solidFill>
                  <a:srgbClr val="C12A50"/>
                </a:solidFill>
                <a:effectLst/>
              </a:rPr>
              <a:t>Interactive</a:t>
            </a:r>
            <a:endParaRPr lang="zh-CN" sz="4000" b="1">
              <a:solidFill>
                <a:srgbClr val="C12A5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bldLvl="0" animBg="1"/>
      <p:bldP spid="8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8"/>
          <p:cNvSpPr/>
          <p:nvPr/>
        </p:nvSpPr>
        <p:spPr>
          <a:xfrm>
            <a:off x="1370965" y="4173855"/>
            <a:ext cx="3696970" cy="1712595"/>
          </a:xfrm>
          <a:prstGeom prst="roundRect">
            <a:avLst>
              <a:gd name="adj" fmla="val 0"/>
            </a:avLst>
          </a:prstGeom>
          <a:solidFill>
            <a:srgbClr val="E09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gradFill>
                <a:gsLst>
                  <a:gs pos="90000">
                    <a:srgbClr val="C00000"/>
                  </a:gs>
                  <a:gs pos="30000">
                    <a:srgbClr val="FF3300"/>
                  </a:gs>
                </a:gsLst>
                <a:lin ang="5400000" scaled="1"/>
              </a:gradFill>
            </a:endParaRPr>
          </a:p>
        </p:txBody>
      </p:sp>
      <p:sp>
        <p:nvSpPr>
          <p:cNvPr id="26" name="圆角矩形 48"/>
          <p:cNvSpPr/>
          <p:nvPr/>
        </p:nvSpPr>
        <p:spPr>
          <a:xfrm>
            <a:off x="1371600" y="3246755"/>
            <a:ext cx="3696970" cy="675640"/>
          </a:xfrm>
          <a:prstGeom prst="roundRect">
            <a:avLst>
              <a:gd name="adj" fmla="val 0"/>
            </a:avLst>
          </a:prstGeom>
          <a:solidFill>
            <a:srgbClr val="E09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gradFill>
                <a:gsLst>
                  <a:gs pos="90000">
                    <a:srgbClr val="C00000"/>
                  </a:gs>
                  <a:gs pos="30000">
                    <a:srgbClr val="FF3300"/>
                  </a:gs>
                </a:gsLst>
                <a:lin ang="5400000" scaled="1"/>
              </a:gra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36132" y="557023"/>
            <a:ext cx="3531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PART 02</a:t>
            </a:r>
            <a:endParaRPr lang="zh-CN" altLang="en-US" sz="6000" b="1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5" name="文本框 16"/>
          <p:cNvSpPr>
            <a:spLocks noChangeArrowheads="1"/>
          </p:cNvSpPr>
          <p:nvPr/>
        </p:nvSpPr>
        <p:spPr bwMode="auto">
          <a:xfrm>
            <a:off x="1103584" y="1900350"/>
            <a:ext cx="416750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5400" dirty="0">
                <a:solidFill>
                  <a:srgbClr val="C12A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Architecture</a:t>
            </a:r>
            <a:endParaRPr lang="zh-CN" altLang="en-US" sz="5400" dirty="0">
              <a:solidFill>
                <a:srgbClr val="C12A5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662923" y="1560385"/>
            <a:ext cx="3184848" cy="0"/>
          </a:xfrm>
          <a:prstGeom prst="line">
            <a:avLst/>
          </a:prstGeom>
          <a:ln w="19050">
            <a:solidFill>
              <a:srgbClr val="C12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12678754">
            <a:off x="7933871" y="-2956239"/>
            <a:ext cx="5812971" cy="7311359"/>
          </a:xfrm>
          <a:prstGeom prst="rect">
            <a:avLst/>
          </a:prstGeom>
          <a:blipFill dpi="0" rotWithShape="1">
            <a:blip r:embed="rId1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36065" y="2962910"/>
            <a:ext cx="5969635" cy="2922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en-US" altLang="zh-CN" sz="2800" b="1">
                <a:solidFill>
                  <a:srgbClr val="FFFFFF"/>
                </a:solidFill>
              </a:rPr>
              <a:t>Network Architecture</a:t>
            </a:r>
            <a:endParaRPr lang="en-US" altLang="zh-CN" sz="2800" b="1">
              <a:solidFill>
                <a:srgbClr val="FFFFFF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800" b="1">
                <a:solidFill>
                  <a:srgbClr val="FFFFFF"/>
                </a:solidFill>
              </a:rPr>
              <a:t>System Architecture</a:t>
            </a:r>
            <a:endParaRPr lang="en-US" altLang="zh-CN" sz="2800" b="1">
              <a:solidFill>
                <a:srgbClr val="FFFFFF"/>
              </a:solidFill>
            </a:endParaRPr>
          </a:p>
          <a:p>
            <a:pPr marL="800100" lvl="1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FFFFFF"/>
                </a:solidFill>
              </a:rPr>
              <a:t>Use case</a:t>
            </a:r>
            <a:endParaRPr lang="en-US" altLang="zh-CN" sz="2400" b="1">
              <a:solidFill>
                <a:srgbClr val="FFFFFF"/>
              </a:solidFill>
            </a:endParaRPr>
          </a:p>
          <a:p>
            <a:pPr marL="800100" lvl="1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FFFFFF"/>
                </a:solidFill>
              </a:rPr>
              <a:t>Component </a:t>
            </a:r>
            <a:endParaRPr lang="en-US" altLang="zh-CN" sz="2400" b="1">
              <a:solidFill>
                <a:srgbClr val="FFFFFF"/>
              </a:solidFill>
            </a:endParaRPr>
          </a:p>
          <a:p>
            <a:pPr marL="800100" lvl="1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FFFFFF"/>
                </a:solidFill>
              </a:rPr>
              <a:t>Sequence diagram</a:t>
            </a:r>
            <a:endParaRPr lang="en-US" altLang="zh-CN" sz="2400" b="1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354965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rgbClr val="C12A50"/>
                </a:solidFill>
              </a:rPr>
              <a:t>Network Architecture</a:t>
            </a:r>
            <a:endParaRPr lang="en-US" sz="4000" b="1" dirty="0">
              <a:solidFill>
                <a:srgbClr val="C12A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Overview of web server: Tentent Cloud Server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Security of the network : RSA signature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Perl and CGI,  PHP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7170" y="3598545"/>
            <a:ext cx="6602730" cy="27279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rot="11460000">
            <a:off x="8420735" y="-5342255"/>
            <a:ext cx="6564630" cy="83915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C12A50"/>
                </a:solidFill>
              </a:rPr>
              <a:t>System Architecture</a:t>
            </a:r>
            <a:endParaRPr lang="en-US" sz="4000" b="1" dirty="0">
              <a:solidFill>
                <a:srgbClr val="C12A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  <a:sym typeface="+mn-ea"/>
              </a:rPr>
              <a:t>Model View Controller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  <a:sym typeface="+mn-ea"/>
              </a:rPr>
              <a:t>Users, application, Server 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Object-oriented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252720" y="2173605"/>
            <a:ext cx="6101080" cy="29438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rot="11040000">
            <a:off x="7374255" y="-6436995"/>
            <a:ext cx="6564630" cy="83915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OC_GUID" val="{b2692882-9058-4898-b633-a7746e77e0aa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6556</Words>
  <Application>WPS 演示</Application>
  <PresentationFormat>宽屏</PresentationFormat>
  <Paragraphs>420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6" baseType="lpstr">
      <vt:lpstr>Arial</vt:lpstr>
      <vt:lpstr>宋体</vt:lpstr>
      <vt:lpstr>Wingdings</vt:lpstr>
      <vt:lpstr>方正黑体简体</vt:lpstr>
      <vt:lpstr>微软雅黑</vt:lpstr>
      <vt:lpstr>Kartika</vt:lpstr>
      <vt:lpstr>MS PGothic</vt:lpstr>
      <vt:lpstr>Comic Sans MS</vt:lpstr>
      <vt:lpstr>Arial</vt:lpstr>
      <vt:lpstr>Calibri</vt:lpstr>
      <vt:lpstr>Arial Unicode MS</vt:lpstr>
      <vt:lpstr>等线</vt:lpstr>
      <vt:lpstr>Times New Roman</vt:lpstr>
      <vt:lpstr>Times New Roman</vt:lpstr>
      <vt:lpstr>Calibri</vt:lpstr>
      <vt:lpstr>qtquickcontrols</vt:lpstr>
      <vt:lpstr>Office 主题</vt:lpstr>
      <vt:lpstr>PowerPoint 演示文稿</vt:lpstr>
      <vt:lpstr>PowerPoint 演示文稿</vt:lpstr>
      <vt:lpstr>PowerPoint 演示文稿</vt:lpstr>
      <vt:lpstr>Changes to the original project</vt:lpstr>
      <vt:lpstr>Target User</vt:lpstr>
      <vt:lpstr>Website Aim</vt:lpstr>
      <vt:lpstr>PowerPoint 演示文稿</vt:lpstr>
      <vt:lpstr>Network Architecture</vt:lpstr>
      <vt:lpstr>System Architecture</vt:lpstr>
      <vt:lpstr>Component</vt:lpstr>
      <vt:lpstr>Structure and Navigation</vt:lpstr>
      <vt:lpstr>Use Case Diagram</vt:lpstr>
      <vt:lpstr>Register and login sequence diagram </vt:lpstr>
      <vt:lpstr>Join the clubs and events sequence Diagram </vt:lpstr>
      <vt:lpstr>Event Sequence Diagram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Entity-relationship diagram  </vt:lpstr>
      <vt:lpstr>logical table structure</vt:lpstr>
      <vt:lpstr>File organization</vt:lpstr>
      <vt:lpstr>Security mechanisms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Completed Work</vt:lpstr>
      <vt:lpstr>Completed Work</vt:lpstr>
      <vt:lpstr>Future Plan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Aditor</cp:lastModifiedBy>
  <cp:revision>24</cp:revision>
  <dcterms:created xsi:type="dcterms:W3CDTF">2019-03-17T19:23:00Z</dcterms:created>
  <dcterms:modified xsi:type="dcterms:W3CDTF">2019-03-19T21:20:07Z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